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4"/>
  </p:notesMasterIdLst>
  <p:sldIdLst>
    <p:sldId id="525" r:id="rId5"/>
    <p:sldId id="431" r:id="rId6"/>
    <p:sldId id="499" r:id="rId7"/>
    <p:sldId id="396" r:id="rId8"/>
    <p:sldId id="433" r:id="rId9"/>
    <p:sldId id="478" r:id="rId10"/>
    <p:sldId id="502" r:id="rId11"/>
    <p:sldId id="504" r:id="rId12"/>
    <p:sldId id="52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Bernard" initials="lb" lastIdx="1" clrIdx="0">
    <p:extLst>
      <p:ext uri="{19B8F6BF-5375-455C-9EA6-DF929625EA0E}">
        <p15:presenceInfo xmlns:p15="http://schemas.microsoft.com/office/powerpoint/2012/main" userId="Lars Bern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40D000"/>
    <a:srgbClr val="33CC33"/>
    <a:srgbClr val="FFFFFF"/>
    <a:srgbClr val="C0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87607" autoAdjust="0"/>
  </p:normalViewPr>
  <p:slideViewPr>
    <p:cSldViewPr snapToGrid="0">
      <p:cViewPr varScale="1">
        <p:scale>
          <a:sx n="144" d="100"/>
          <a:sy n="144" d="100"/>
        </p:scale>
        <p:origin x="812" y="84"/>
      </p:cViewPr>
      <p:guideLst/>
    </p:cSldViewPr>
  </p:slideViewPr>
  <p:outlineViewPr>
    <p:cViewPr>
      <p:scale>
        <a:sx n="33" d="100"/>
        <a:sy n="33" d="100"/>
      </p:scale>
      <p:origin x="0" y="-1226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4162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F897-8D3C-480E-897D-7E1EA1A94D40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2405-6501-4486-A56C-41AA07A655A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0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61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92E0-8433-4272-843A-D9C3FCCDCC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3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1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…with NFDI4Earth as knowledge hub for spatio-temporal data </a:t>
            </a:r>
            <a:r>
              <a:rPr lang="de-DE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3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highlighten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4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17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fdi4earth.d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4643" y="2635857"/>
            <a:ext cx="9793357" cy="2266122"/>
          </a:xfrm>
        </p:spPr>
        <p:txBody>
          <a:bodyPr anchor="t"/>
          <a:lstStyle>
            <a:lvl1pPr algn="l">
              <a:defRPr sz="4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643" y="5274584"/>
            <a:ext cx="9793357" cy="106260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Event / </a:t>
            </a:r>
            <a:r>
              <a:rPr lang="en-GB" noProof="0" dirty="0" err="1"/>
              <a:t>Autor</a:t>
            </a:r>
            <a:r>
              <a:rPr lang="en-GB" noProof="0" dirty="0"/>
              <a:t> / Institution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3189" y="458394"/>
            <a:ext cx="7094220" cy="18048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Towards NFDI4Earth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1179175" cy="5345641"/>
          </a:xfrm>
        </p:spPr>
        <p:txBody>
          <a:bodyPr/>
          <a:lstStyle>
            <a:lvl1pPr marL="266700" indent="-228600">
              <a:lnSpc>
                <a:spcPct val="110000"/>
              </a:lnSpc>
              <a:defRPr sz="2400"/>
            </a:lvl1pPr>
            <a:lvl2pPr>
              <a:defRPr sz="2000"/>
            </a:lvl2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355" y="355168"/>
            <a:ext cx="1877848" cy="4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U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19592" y="5008860"/>
            <a:ext cx="316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https://www.nfdi4earth.de/</a:t>
            </a:r>
            <a:r>
              <a:rPr lang="de-DE" dirty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592" y="1528542"/>
            <a:ext cx="10863943" cy="33195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5380227" y="3244334"/>
            <a:ext cx="143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noProof="0" dirty="0">
                <a:solidFill>
                  <a:schemeClr val="accent1"/>
                </a:solidFill>
              </a:rPr>
              <a:t>Thank You !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5380227" y="3244334"/>
            <a:ext cx="143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noProof="0" dirty="0">
                <a:solidFill>
                  <a:schemeClr val="accent1"/>
                </a:solidFill>
              </a:rPr>
              <a:t>Thank You !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9592" y="510553"/>
            <a:ext cx="492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noProof="0" dirty="0">
                <a:solidFill>
                  <a:schemeClr val="accent1"/>
                </a:solidFill>
              </a:rPr>
              <a:t>Thank You !</a:t>
            </a:r>
            <a:endParaRPr lang="en-US" sz="4000" b="1" i="1" noProof="0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19592" y="5677354"/>
            <a:ext cx="11178540" cy="457835"/>
          </a:xfrm>
        </p:spPr>
        <p:txBody>
          <a:bodyPr/>
          <a:lstStyle>
            <a:lvl1pPr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Personal </a:t>
            </a:r>
            <a:r>
              <a:rPr lang="de-DE" dirty="0" err="1"/>
              <a:t>contact</a:t>
            </a:r>
            <a:r>
              <a:rPr lang="de-DE" dirty="0"/>
              <a:t>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2987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Towards NFDI4Earth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1179175" cy="5345641"/>
          </a:xfrm>
        </p:spPr>
        <p:txBody>
          <a:bodyPr/>
          <a:lstStyle>
            <a:lvl1pPr marL="360680" indent="-301625">
              <a:spcBef>
                <a:spcPts val="3000"/>
              </a:spcBef>
              <a:defRPr sz="2400"/>
            </a:lvl1pPr>
            <a:lvl2pPr>
              <a:defRPr sz="2000"/>
            </a:lvl2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47355" y="355168"/>
            <a:ext cx="1877848" cy="477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78540" cy="457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070630"/>
            <a:ext cx="11178540" cy="510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400" y="6504623"/>
            <a:ext cx="84353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Towards NFDI4Earth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8740" y="6504623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58775" indent="-320675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16280" indent="-259080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Event </a:t>
            </a:r>
          </a:p>
          <a:p>
            <a:r>
              <a:rPr lang="de-DE" dirty="0"/>
              <a:t>Name, Institution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03988"/>
            <a:ext cx="2743200" cy="215900"/>
          </a:xfrm>
        </p:spPr>
        <p:txBody>
          <a:bodyPr/>
          <a:lstStyle/>
          <a:p>
            <a:fld id="{BE56F25F-46B1-44CE-B511-4EEBA3F89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2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Earth System Sciences (ESS)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399" y="1148443"/>
            <a:ext cx="9086738" cy="5356180"/>
          </a:xfrm>
        </p:spPr>
        <p:txBody>
          <a:bodyPr>
            <a:noAutofit/>
          </a:bodyPr>
          <a:lstStyle/>
          <a:p>
            <a:pPr>
              <a:spcBef>
                <a:spcPts val="2800"/>
              </a:spcBef>
            </a:pPr>
            <a:r>
              <a:rPr lang="en-US" noProof="0" dirty="0"/>
              <a:t>Geosphere, Atmosphere, Biosphere, Hydrosphere, Cryosphere, </a:t>
            </a:r>
            <a:r>
              <a:rPr lang="en-US" noProof="0" dirty="0" err="1"/>
              <a:t>Anthroposphere</a:t>
            </a:r>
            <a:r>
              <a:rPr lang="en-US" noProof="0" dirty="0"/>
              <a:t> and all their interactions</a:t>
            </a:r>
          </a:p>
          <a:p>
            <a:pPr lvl="0">
              <a:spcBef>
                <a:spcPts val="2800"/>
              </a:spcBef>
              <a:buClr>
                <a:srgbClr val="003F5F"/>
              </a:buClr>
            </a:pPr>
            <a:r>
              <a:rPr lang="en-US" dirty="0">
                <a:solidFill>
                  <a:prstClr val="black"/>
                </a:solidFill>
              </a:rPr>
              <a:t>From Local Processes to Global Challenges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prstClr val="black"/>
                </a:solidFill>
              </a:rPr>
              <a:t>e.g. earth systems dynamics, natural hazards, climate change, </a:t>
            </a:r>
            <a:br>
              <a:rPr lang="en-GB" sz="1800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prstClr val="black"/>
                </a:solidFill>
              </a:rPr>
              <a:t>environmental pollution, water scarcity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GB" sz="1800" dirty="0">
                <a:solidFill>
                  <a:prstClr val="black"/>
                </a:solidFill>
              </a:rPr>
              <a:t>land use change, </a:t>
            </a:r>
            <a:br>
              <a:rPr lang="en-GB" sz="1800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prstClr val="black"/>
                </a:solidFill>
              </a:rPr>
              <a:t>scarcity of raw materials</a:t>
            </a:r>
            <a:endParaRPr lang="en-US" sz="1800" dirty="0">
              <a:solidFill>
                <a:prstClr val="black"/>
              </a:solidFill>
            </a:endParaRPr>
          </a:p>
          <a:p>
            <a:pPr>
              <a:spcBef>
                <a:spcPts val="2800"/>
              </a:spcBef>
            </a:pPr>
            <a:r>
              <a:rPr lang="en-US" dirty="0">
                <a:solidFill>
                  <a:prstClr val="black"/>
                </a:solidFill>
              </a:rPr>
              <a:t>Observing, measuring, modelling,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analyzing, predicting the Earth System </a:t>
            </a:r>
          </a:p>
          <a:p>
            <a:pPr>
              <a:spcBef>
                <a:spcPts val="2800"/>
              </a:spcBef>
              <a:buClr>
                <a:srgbClr val="003F5F"/>
              </a:buClr>
            </a:pPr>
            <a:r>
              <a:rPr lang="en-US" dirty="0"/>
              <a:t>In international and interdisciplinary settings </a:t>
            </a:r>
            <a:br>
              <a:rPr lang="en-US" dirty="0"/>
            </a:br>
            <a:r>
              <a:rPr lang="en-US" dirty="0"/>
              <a:t>using spatio-temporal data as the common reference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241366" y="1730198"/>
            <a:ext cx="3763400" cy="3617907"/>
            <a:chOff x="8147504" y="1587151"/>
            <a:chExt cx="3882703" cy="373259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8180" y="2020625"/>
              <a:ext cx="3269887" cy="2991947"/>
            </a:xfrm>
            <a:prstGeom prst="rect">
              <a:avLst/>
            </a:prstGeom>
          </p:spPr>
        </p:pic>
        <p:pic>
          <p:nvPicPr>
            <p:cNvPr id="9" name="Picture 4" descr="05b_demFlowPathNetCSS1942_scaleBar_CloseView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4" t="16625" r="54203" b="48274"/>
            <a:stretch/>
          </p:blipFill>
          <p:spPr bwMode="auto">
            <a:xfrm>
              <a:off x="8908891" y="4268285"/>
              <a:ext cx="1094558" cy="1051465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91" t="20160" r="12690" b="4343"/>
            <a:stretch/>
          </p:blipFill>
          <p:spPr>
            <a:xfrm>
              <a:off x="11000974" y="2943398"/>
              <a:ext cx="1029233" cy="104914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981" y="1618822"/>
              <a:ext cx="1048940" cy="104884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120" y="4239186"/>
              <a:ext cx="1072471" cy="10805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504" y="2776234"/>
              <a:ext cx="1194947" cy="12040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5" t="23032" r="46348" b="30500"/>
            <a:stretch/>
          </p:blipFill>
          <p:spPr>
            <a:xfrm>
              <a:off x="10267597" y="1587151"/>
              <a:ext cx="1089660" cy="110960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497" y="1272364"/>
            <a:ext cx="6958502" cy="4449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we are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9492536" cy="5633770"/>
          </a:xfrm>
        </p:spPr>
        <p:txBody>
          <a:bodyPr>
            <a:noAutofit/>
          </a:bodyPr>
          <a:lstStyle/>
          <a:p>
            <a:r>
              <a:rPr lang="en-US" noProof="0" dirty="0"/>
              <a:t>58 institutions </a:t>
            </a:r>
            <a:br>
              <a:rPr lang="en-US" noProof="0" dirty="0"/>
            </a:br>
            <a:r>
              <a:rPr lang="en-US" dirty="0"/>
              <a:t>covering the breadth of </a:t>
            </a:r>
            <a:br>
              <a:rPr lang="en-US" dirty="0"/>
            </a:br>
            <a:r>
              <a:rPr lang="en-US" dirty="0"/>
              <a:t>Earth System Sciences (ESS)</a:t>
            </a:r>
            <a:endParaRPr lang="en-US" noProof="0" dirty="0"/>
          </a:p>
          <a:p>
            <a:pPr lvl="1">
              <a:spcBef>
                <a:spcPts val="1200"/>
              </a:spcBef>
            </a:pPr>
            <a:r>
              <a:rPr lang="en-US" noProof="0" dirty="0"/>
              <a:t>Universities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Research Organizations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noProof="0" dirty="0"/>
              <a:t>Infrastructure Providers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noProof="0" dirty="0"/>
              <a:t>Governmental Institutions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Scientific Associations </a:t>
            </a:r>
            <a:br>
              <a:rPr lang="en-US" noProof="0" dirty="0"/>
            </a:br>
            <a:r>
              <a:rPr lang="en-US" noProof="0" dirty="0"/>
              <a:t>&amp; Networks</a:t>
            </a:r>
          </a:p>
          <a:p>
            <a:pPr>
              <a:spcBef>
                <a:spcPts val="2500"/>
              </a:spcBef>
            </a:pPr>
            <a:r>
              <a:rPr lang="en-US" dirty="0"/>
              <a:t>Established </a:t>
            </a:r>
            <a:r>
              <a:rPr lang="en-US" noProof="0" dirty="0"/>
              <a:t>2018 as </a:t>
            </a:r>
            <a:br>
              <a:rPr lang="en-US" noProof="0" dirty="0"/>
            </a:br>
            <a:r>
              <a:rPr lang="en-US" b="1" noProof="0" dirty="0"/>
              <a:t>Open Consortium </a:t>
            </a:r>
            <a:br>
              <a:rPr lang="en-US" b="1" noProof="0" dirty="0"/>
            </a:br>
            <a:r>
              <a:rPr lang="en-US" noProof="0" dirty="0"/>
              <a:t>and</a:t>
            </a:r>
            <a:r>
              <a:rPr lang="en-US" b="1" noProof="0" dirty="0"/>
              <a:t> </a:t>
            </a:r>
            <a:r>
              <a:rPr lang="en-US" noProof="0" dirty="0"/>
              <a:t>the ESS branch in the NFDI</a:t>
            </a:r>
          </a:p>
        </p:txBody>
      </p:sp>
    </p:spTree>
    <p:extLst>
      <p:ext uri="{BB962C8B-B14F-4D97-AF65-F5344CB8AC3E}">
        <p14:creationId xmlns:p14="http://schemas.microsoft.com/office/powerpoint/2010/main" val="129384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Where do we start in </a:t>
            </a:r>
            <a:r>
              <a:rPr lang="en-US" dirty="0"/>
              <a:t>Earth System Sciences</a:t>
            </a:r>
            <a:r>
              <a:rPr lang="en-US" noProof="0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533399" y="1022613"/>
            <a:ext cx="6098207" cy="563100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</a:pPr>
            <a:r>
              <a:rPr lang="en-US" dirty="0"/>
              <a:t>Data from different sources, </a:t>
            </a:r>
            <a:br>
              <a:rPr lang="en-US" dirty="0"/>
            </a:br>
            <a:r>
              <a:rPr lang="en-US" dirty="0"/>
              <a:t>growing openness </a:t>
            </a:r>
          </a:p>
          <a:p>
            <a:pPr>
              <a:spcBef>
                <a:spcPts val="2500"/>
              </a:spcBef>
            </a:pPr>
            <a:r>
              <a:rPr lang="en-US" dirty="0"/>
              <a:t>Often demanding models and </a:t>
            </a:r>
            <a:br>
              <a:rPr lang="en-US" dirty="0"/>
            </a:br>
            <a:r>
              <a:rPr lang="en-US" dirty="0"/>
              <a:t>data intensive applications </a:t>
            </a:r>
          </a:p>
          <a:p>
            <a:pPr>
              <a:spcBef>
                <a:spcPts val="2500"/>
              </a:spcBef>
            </a:pPr>
            <a:r>
              <a:rPr lang="en-US" dirty="0"/>
              <a:t>Positive attitude to Openness, FAIR, </a:t>
            </a:r>
            <a:br>
              <a:rPr lang="en-US" dirty="0"/>
            </a:br>
            <a:r>
              <a:rPr lang="en-US" dirty="0"/>
              <a:t>and Collaborative Development</a:t>
            </a:r>
          </a:p>
          <a:p>
            <a:pPr>
              <a:spcBef>
                <a:spcPts val="2500"/>
              </a:spcBef>
            </a:pPr>
            <a:r>
              <a:rPr lang="en-US" dirty="0"/>
              <a:t>Established data repositories</a:t>
            </a:r>
          </a:p>
          <a:p>
            <a:pPr>
              <a:spcBef>
                <a:spcPts val="2500"/>
              </a:spcBef>
            </a:pPr>
            <a:r>
              <a:rPr lang="en-US" dirty="0"/>
              <a:t>Several standards for interoperability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606" y="951993"/>
            <a:ext cx="4847074" cy="26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7510894" y="6502519"/>
            <a:ext cx="3771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srgbClr val="E7E6E6">
                    <a:lumMod val="50000"/>
                  </a:srgbClr>
                </a:solidFill>
              </a:rPr>
              <a:t>https://doi.pangaea.de/10.1594/PANGAEA.51464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9061659" y="3615134"/>
            <a:ext cx="2089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https://cera-www.dkrz.de/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449" y="4046022"/>
            <a:ext cx="4824231" cy="235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27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0DC26A5B-E85B-4790-9351-086C92168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5" t="4568" r="44173" b="77657"/>
          <a:stretch/>
        </p:blipFill>
        <p:spPr>
          <a:xfrm>
            <a:off x="11076145" y="5378696"/>
            <a:ext cx="1034853" cy="756904"/>
          </a:xfrm>
          <a:prstGeom prst="rect">
            <a:avLst/>
          </a:prstGeom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641" y="1736820"/>
            <a:ext cx="4135613" cy="38137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Our Issues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968507"/>
            <a:ext cx="8258908" cy="5752116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</a:pPr>
            <a:r>
              <a:rPr lang="en-US" noProof="0" dirty="0"/>
              <a:t>Large, diverse number of data </a:t>
            </a:r>
            <a:r>
              <a:rPr lang="en-US" noProof="0"/>
              <a:t>services (&gt;&gt; </a:t>
            </a:r>
            <a:r>
              <a:rPr lang="en-US" noProof="0" dirty="0"/>
              <a:t>100) </a:t>
            </a:r>
            <a:br>
              <a:rPr lang="en-US" noProof="0" dirty="0"/>
            </a:br>
            <a:r>
              <a:rPr lang="en-US" noProof="0" dirty="0"/>
              <a:t>and activities related to ESS…only a few sustainable </a:t>
            </a:r>
          </a:p>
          <a:p>
            <a:pPr>
              <a:spcBef>
                <a:spcPts val="2500"/>
              </a:spcBef>
            </a:pPr>
            <a:r>
              <a:rPr lang="en-US" noProof="0" dirty="0"/>
              <a:t>Data heterogeneity </a:t>
            </a:r>
            <a:br>
              <a:rPr lang="en-US" noProof="0" dirty="0"/>
            </a:br>
            <a:r>
              <a:rPr lang="en-US" sz="1800" dirty="0"/>
              <a:t>quality, curation levels, licenses, semantics, sizes, </a:t>
            </a:r>
            <a:br>
              <a:rPr lang="en-US" sz="1800" dirty="0"/>
            </a:br>
            <a:r>
              <a:rPr lang="en-US" sz="1800" dirty="0" err="1"/>
              <a:t>repeatability,scale</a:t>
            </a:r>
            <a:r>
              <a:rPr lang="en-US" sz="1800" dirty="0"/>
              <a:t>, </a:t>
            </a:r>
            <a:r>
              <a:rPr lang="en-US" sz="1800" noProof="0" dirty="0"/>
              <a:t>spatio-temporal resolutions,…</a:t>
            </a:r>
          </a:p>
          <a:p>
            <a:pPr lvl="0">
              <a:spcBef>
                <a:spcPts val="2500"/>
              </a:spcBef>
              <a:buClr>
                <a:srgbClr val="003F5F"/>
              </a:buClr>
            </a:pPr>
            <a:r>
              <a:rPr lang="en-US" dirty="0">
                <a:solidFill>
                  <a:prstClr val="black"/>
                </a:solidFill>
              </a:rPr>
              <a:t>Different data cultures and velocities to FAIR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from data streams to long tail data; RDM experts and novices</a:t>
            </a:r>
          </a:p>
          <a:p>
            <a:pPr>
              <a:spcBef>
                <a:spcPts val="2500"/>
              </a:spcBef>
            </a:pPr>
            <a:r>
              <a:rPr lang="en-US" noProof="0" dirty="0"/>
              <a:t>Incomplete support along the data lifecycle </a:t>
            </a:r>
          </a:p>
          <a:p>
            <a:pPr>
              <a:spcBef>
                <a:spcPts val="2500"/>
              </a:spcBef>
            </a:pPr>
            <a:r>
              <a:rPr lang="en-US" noProof="0" dirty="0"/>
              <a:t>Lack of support (platforms, tools) for </a:t>
            </a:r>
            <a:br>
              <a:rPr lang="en-US" dirty="0"/>
            </a:br>
            <a:r>
              <a:rPr lang="en-US" noProof="0" dirty="0"/>
              <a:t>joint and collaborative interpretation of heterogeneous and decentralized data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2C8F1D-7F1D-48D1-8595-3C5046F8CF1B}"/>
              </a:ext>
            </a:extLst>
          </p:cNvPr>
          <p:cNvSpPr txBox="1"/>
          <p:nvPr/>
        </p:nvSpPr>
        <p:spPr>
          <a:xfrm>
            <a:off x="8272389" y="3399509"/>
            <a:ext cx="280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898989"/>
                </a:solidFill>
              </a:rPr>
              <a:t>Research Data</a:t>
            </a:r>
            <a:br>
              <a:rPr lang="de-DE" sz="1600" dirty="0">
                <a:solidFill>
                  <a:srgbClr val="898989"/>
                </a:solidFill>
              </a:rPr>
            </a:br>
            <a:r>
              <a:rPr lang="de-DE" sz="1600" dirty="0">
                <a:solidFill>
                  <a:srgbClr val="898989"/>
                </a:solidFill>
              </a:rPr>
              <a:t> Lifecycle</a:t>
            </a:r>
          </a:p>
        </p:txBody>
      </p:sp>
    </p:spTree>
    <p:extLst>
      <p:ext uri="{BB962C8B-B14F-4D97-AF65-F5344CB8AC3E}">
        <p14:creationId xmlns:p14="http://schemas.microsoft.com/office/powerpoint/2010/main" val="111762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Key Goals</a:t>
            </a:r>
            <a:endParaRPr lang="en-US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E56F25F-46B1-44CE-B511-4EEBA3F8982D}" type="slidenum">
              <a:rPr lang="de-DE" noProof="0" smtClean="0"/>
              <a:pPr lvl="0"/>
              <a:t>6</a:t>
            </a:fld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0109350" cy="5630422"/>
          </a:xfrm>
        </p:spPr>
        <p:txBody>
          <a:bodyPr>
            <a:normAutofit/>
          </a:bodyPr>
          <a:lstStyle/>
          <a:p>
            <a:pPr lvl="0">
              <a:spcBef>
                <a:spcPts val="2500"/>
              </a:spcBef>
            </a:pPr>
            <a:r>
              <a:rPr lang="en-US" i="1" dirty="0"/>
              <a:t>One Community </a:t>
            </a:r>
            <a:r>
              <a:rPr lang="en-US" dirty="0"/>
              <a:t>approach to sustainable, Open and FAIR </a:t>
            </a:r>
            <a:br>
              <a:rPr lang="en-US" dirty="0"/>
            </a:br>
            <a:r>
              <a:rPr lang="en-US" dirty="0"/>
              <a:t>Research Data Management in Earth System Sciences (ESS)</a:t>
            </a:r>
          </a:p>
          <a:p>
            <a:pPr>
              <a:spcBef>
                <a:spcPts val="2500"/>
              </a:spcBef>
            </a:pPr>
            <a:r>
              <a:rPr lang="en-US" dirty="0"/>
              <a:t>Community driven agile development of innovative platforms </a:t>
            </a:r>
            <a:br>
              <a:rPr lang="en-US" dirty="0"/>
            </a:br>
            <a:r>
              <a:rPr lang="en-US" dirty="0"/>
              <a:t>for data integration and collaborative data analysis </a:t>
            </a:r>
          </a:p>
          <a:p>
            <a:pPr>
              <a:spcBef>
                <a:spcPts val="2500"/>
              </a:spcBef>
            </a:pPr>
            <a:r>
              <a:rPr lang="en-US" dirty="0"/>
              <a:t>Qualification for people, data, tools and services </a:t>
            </a:r>
            <a:br>
              <a:rPr lang="en-US" dirty="0"/>
            </a:br>
            <a:r>
              <a:rPr lang="en-US" dirty="0"/>
              <a:t>as a basis for FAIR RDM and viability</a:t>
            </a:r>
          </a:p>
          <a:p>
            <a:pPr>
              <a:spcBef>
                <a:spcPts val="2500"/>
              </a:spcBef>
            </a:pPr>
            <a:r>
              <a:rPr lang="en-US" i="1" dirty="0"/>
              <a:t>OneStop4All </a:t>
            </a:r>
            <a:r>
              <a:rPr lang="en-US" dirty="0"/>
              <a:t>and </a:t>
            </a:r>
            <a:r>
              <a:rPr lang="en-US" i="1" dirty="0"/>
              <a:t>User Support Network </a:t>
            </a:r>
            <a:r>
              <a:rPr lang="en-US" dirty="0"/>
              <a:t>for ESS RDM </a:t>
            </a:r>
            <a:br>
              <a:rPr lang="en-US" dirty="0"/>
            </a:br>
            <a:r>
              <a:rPr lang="en-US" dirty="0"/>
              <a:t>as integral part of NFDI and International Infrastructures </a:t>
            </a:r>
          </a:p>
          <a:p>
            <a:pPr>
              <a:spcBef>
                <a:spcPts val="2500"/>
              </a:spcBef>
            </a:pPr>
            <a:r>
              <a:rPr lang="en-US" dirty="0"/>
              <a:t>Key-driver of the build-up and operation of the NFDI </a:t>
            </a:r>
          </a:p>
        </p:txBody>
      </p:sp>
      <p:pic>
        <p:nvPicPr>
          <p:cNvPr id="7" name="Google Shape;121;p27"/>
          <p:cNvPicPr preferRelativeResize="0"/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207" y="1266295"/>
            <a:ext cx="1372579" cy="140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66" y="4520894"/>
            <a:ext cx="1459546" cy="127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080" y="2873646"/>
            <a:ext cx="1749706" cy="12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8" y="1151560"/>
            <a:ext cx="7249382" cy="5220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NFDI4Earth – Strategy 2021-26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7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331538" y="3706151"/>
            <a:ext cx="4468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Infrastructure Perspective </a:t>
            </a:r>
          </a:p>
        </p:txBody>
      </p:sp>
      <p:sp>
        <p:nvSpPr>
          <p:cNvPr id="20" name="Rechteck 19"/>
          <p:cNvSpPr/>
          <p:nvPr/>
        </p:nvSpPr>
        <p:spPr>
          <a:xfrm>
            <a:off x="8331538" y="4418322"/>
            <a:ext cx="410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NFDI &amp; International Integration</a:t>
            </a:r>
          </a:p>
        </p:txBody>
      </p:sp>
      <p:sp>
        <p:nvSpPr>
          <p:cNvPr id="24" name="Rechteck 23"/>
          <p:cNvSpPr/>
          <p:nvPr/>
        </p:nvSpPr>
        <p:spPr>
          <a:xfrm>
            <a:off x="8331538" y="1373699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Community Engagement</a:t>
            </a:r>
          </a:p>
        </p:txBody>
      </p:sp>
      <p:sp>
        <p:nvSpPr>
          <p:cNvPr id="15" name="Rechteck 14"/>
          <p:cNvSpPr/>
          <p:nvPr/>
        </p:nvSpPr>
        <p:spPr>
          <a:xfrm>
            <a:off x="8331538" y="2928667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User Perspective</a:t>
            </a:r>
          </a:p>
        </p:txBody>
      </p:sp>
      <p:sp>
        <p:nvSpPr>
          <p:cNvPr id="16" name="Rechteck 15"/>
          <p:cNvSpPr/>
          <p:nvPr/>
        </p:nvSpPr>
        <p:spPr>
          <a:xfrm>
            <a:off x="8331538" y="5568896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Community Support</a:t>
            </a:r>
          </a:p>
        </p:txBody>
      </p:sp>
      <p:sp>
        <p:nvSpPr>
          <p:cNvPr id="22" name="Gleichschenkliges Dreieck 21"/>
          <p:cNvSpPr/>
          <p:nvPr/>
        </p:nvSpPr>
        <p:spPr>
          <a:xfrm rot="5400000">
            <a:off x="7156179" y="1571831"/>
            <a:ext cx="1348620" cy="62417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3" name="Gleichschenkliges Dreieck 22"/>
          <p:cNvSpPr/>
          <p:nvPr/>
        </p:nvSpPr>
        <p:spPr>
          <a:xfrm rot="5400000">
            <a:off x="7167999" y="5263884"/>
            <a:ext cx="1330340" cy="62417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5" name="Gleichschenkliges Dreieck 24"/>
          <p:cNvSpPr/>
          <p:nvPr/>
        </p:nvSpPr>
        <p:spPr>
          <a:xfrm rot="5400000">
            <a:off x="7023931" y="2671234"/>
            <a:ext cx="1613118" cy="62417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7" name="Gleichschenkliges Dreieck 26"/>
          <p:cNvSpPr/>
          <p:nvPr/>
        </p:nvSpPr>
        <p:spPr>
          <a:xfrm rot="5400000">
            <a:off x="7118621" y="4137455"/>
            <a:ext cx="1423739" cy="62417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7" name="Rechteck 16"/>
          <p:cNvSpPr/>
          <p:nvPr/>
        </p:nvSpPr>
        <p:spPr>
          <a:xfrm>
            <a:off x="8331538" y="2071356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Piloting Innovations</a:t>
            </a:r>
          </a:p>
        </p:txBody>
      </p:sp>
    </p:spTree>
    <p:extLst>
      <p:ext uri="{BB962C8B-B14F-4D97-AF65-F5344CB8AC3E}">
        <p14:creationId xmlns:p14="http://schemas.microsoft.com/office/powerpoint/2010/main" val="392281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399" y="1088571"/>
            <a:ext cx="11532351" cy="548537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b="1" dirty="0"/>
              <a:t>NFDI4Earth </a:t>
            </a:r>
            <a:r>
              <a:rPr lang="en-US" b="1" dirty="0" err="1"/>
              <a:t>FAIRness</a:t>
            </a:r>
            <a:r>
              <a:rPr lang="en-US" b="1" dirty="0"/>
              <a:t> and Openness Commitment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Engage all ESS stakeholders (researchers, societies, infrastructures, publishers,…)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Foster incentives for Open and FAIR RDM in ESS and </a:t>
            </a:r>
            <a:r>
              <a:rPr lang="en-US" b="1" dirty="0"/>
              <a:t>trigger cultural change</a:t>
            </a:r>
          </a:p>
          <a:p>
            <a:pPr>
              <a:spcBef>
                <a:spcPts val="2500"/>
              </a:spcBef>
            </a:pPr>
            <a:r>
              <a:rPr lang="en-US" dirty="0"/>
              <a:t>Proceed as </a:t>
            </a:r>
            <a:r>
              <a:rPr lang="en-US" b="1" dirty="0"/>
              <a:t>one national ESS Community Effort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Link into and benefit from related initiatives</a:t>
            </a:r>
            <a:br>
              <a:rPr lang="en-US" dirty="0"/>
            </a:br>
            <a:r>
              <a:rPr lang="en-US" dirty="0"/>
              <a:t>(e.g. Helmholtz Research Field Earth and Environment </a:t>
            </a:r>
            <a:r>
              <a:rPr lang="en-US" dirty="0" err="1"/>
              <a:t>DataHub</a:t>
            </a:r>
            <a:r>
              <a:rPr lang="en-US" dirty="0"/>
              <a:t>, GDI-DE,…)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Become </a:t>
            </a:r>
            <a:r>
              <a:rPr lang="en-US" b="1" dirty="0"/>
              <a:t>integral part </a:t>
            </a:r>
            <a:r>
              <a:rPr lang="en-US" dirty="0"/>
              <a:t>of NFDI, EOSC and international infrastructures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r>
              <a:rPr lang="en-US" dirty="0"/>
              <a:t>Develop a </a:t>
            </a:r>
            <a:r>
              <a:rPr lang="en-US" b="1" dirty="0"/>
              <a:t>common long term operation model </a:t>
            </a:r>
            <a:br>
              <a:rPr lang="en-US" b="1" dirty="0"/>
            </a:br>
            <a:r>
              <a:rPr lang="en-US" b="1" dirty="0"/>
              <a:t>for NFDI4Earth services </a:t>
            </a:r>
            <a:r>
              <a:rPr lang="en-US" dirty="0"/>
              <a:t>building on partners’ contributions</a:t>
            </a:r>
          </a:p>
          <a:p>
            <a:pPr>
              <a:spcBef>
                <a:spcPts val="2500"/>
              </a:spcBef>
            </a:pPr>
            <a:r>
              <a:rPr lang="en-US" dirty="0"/>
              <a:t>Provide an </a:t>
            </a:r>
            <a:r>
              <a:rPr lang="en-US" b="1" dirty="0"/>
              <a:t>inspiring and vibrant environment for </a:t>
            </a:r>
            <a:br>
              <a:rPr lang="en-US" b="1" dirty="0"/>
            </a:br>
            <a:r>
              <a:rPr lang="en-US" b="1" dirty="0"/>
              <a:t>novel Earth System Data Science approaches 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9860027" y="4988048"/>
            <a:ext cx="1421674" cy="1475989"/>
            <a:chOff x="8968740" y="4938661"/>
            <a:chExt cx="1421674" cy="1475989"/>
          </a:xfrm>
        </p:grpSpPr>
        <p:pic>
          <p:nvPicPr>
            <p:cNvPr id="9" name="Inhaltsplatzhalter 5">
              <a:extLst>
                <a:ext uri="{FF2B5EF4-FFF2-40B4-BE49-F238E27FC236}">
                  <a16:creationId xmlns:a16="http://schemas.microsoft.com/office/drawing/2014/main" id="{41E7DC56-3AFA-4AC0-B522-ACC043E5B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5" t="4568" r="44173" b="77657"/>
            <a:stretch/>
          </p:blipFill>
          <p:spPr>
            <a:xfrm>
              <a:off x="8968740" y="5374820"/>
              <a:ext cx="1421674" cy="103983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0927065-936E-4FDA-A01E-B6EA7874EC4B}"/>
                </a:ext>
              </a:extLst>
            </p:cNvPr>
            <p:cNvSpPr txBox="1"/>
            <p:nvPr/>
          </p:nvSpPr>
          <p:spPr>
            <a:xfrm>
              <a:off x="9889672" y="4938661"/>
              <a:ext cx="47538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b="1" dirty="0">
                  <a:solidFill>
                    <a:srgbClr val="92D050"/>
                  </a:solidFill>
                </a:rPr>
                <a:t>!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noProof="0" dirty="0"/>
              <a:t>Viability and Vision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32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3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F5F"/>
      </a:accent1>
      <a:accent2>
        <a:srgbClr val="05668D"/>
      </a:accent2>
      <a:accent3>
        <a:srgbClr val="E7E7E7"/>
      </a:accent3>
      <a:accent4>
        <a:srgbClr val="FFC000"/>
      </a:accent4>
      <a:accent5>
        <a:srgbClr val="C0D6DF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7C46808F3C944B9442BB4B4E2B5551" ma:contentTypeVersion="0" ma:contentTypeDescription="Ein neues Dokument erstellen." ma:contentTypeScope="" ma:versionID="440e6d9aa40a4795c510165d3f0626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6bf13829e6d5da073fc8f3d68ad5c7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CA8CF0-19E2-46B5-A91F-B00D1FB4B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5524A1-C442-4B03-85DE-79E44B2FA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8BF94-7666-459A-8ACC-B55297D8281F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Breitbild</PresentationFormat>
  <Paragraphs>73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Symbol</vt:lpstr>
      <vt:lpstr>Wingdings</vt:lpstr>
      <vt:lpstr>Office</vt:lpstr>
      <vt:lpstr>PowerPoint-Präsentation</vt:lpstr>
      <vt:lpstr>Earth System Sciences (ESS)</vt:lpstr>
      <vt:lpstr>Who we are</vt:lpstr>
      <vt:lpstr>Where do we start in Earth System Sciences </vt:lpstr>
      <vt:lpstr>Our Issues</vt:lpstr>
      <vt:lpstr>Key Goals</vt:lpstr>
      <vt:lpstr>NFDI4Earth – Strategy 2021-26</vt:lpstr>
      <vt:lpstr>Viability and Vision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Lars Bernard</dc:creator>
  <cp:lastModifiedBy>kotschenreuther</cp:lastModifiedBy>
  <cp:revision>689</cp:revision>
  <dcterms:created xsi:type="dcterms:W3CDTF">2020-06-16T06:31:48Z</dcterms:created>
  <dcterms:modified xsi:type="dcterms:W3CDTF">2022-09-21T09:05:28Z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  <property fmtid="{D5CDD505-2E9C-101B-9397-08002B2CF9AE}" pid="3" name="ContentTypeId">
    <vt:lpwstr>0x010100E97C46808F3C944B9442BB4B4E2B5551</vt:lpwstr>
  </property>
</Properties>
</file>