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 id="2147483661" r:id="rId6"/>
    <p:sldMasterId id="2147483674" r:id="rId7"/>
  </p:sldMasterIdLst>
  <p:notesMasterIdLst>
    <p:notesMasterId r:id="rId24"/>
  </p:notesMasterIdLst>
  <p:sldIdLst>
    <p:sldId id="273" r:id="rId8"/>
    <p:sldId id="274" r:id="rId9"/>
    <p:sldId id="257" r:id="rId10"/>
    <p:sldId id="258" r:id="rId11"/>
    <p:sldId id="259" r:id="rId12"/>
    <p:sldId id="260" r:id="rId13"/>
    <p:sldId id="261" r:id="rId14"/>
    <p:sldId id="262" r:id="rId15"/>
    <p:sldId id="263" r:id="rId16"/>
    <p:sldId id="272" r:id="rId17"/>
    <p:sldId id="265" r:id="rId18"/>
    <p:sldId id="266" r:id="rId19"/>
    <p:sldId id="267" r:id="rId20"/>
    <p:sldId id="268" r:id="rId21"/>
    <p:sldId id="269" r:id="rId22"/>
    <p:sldId id="271" r:id="rId23"/>
  </p:sldIdLst>
  <p:sldSz cx="12192000" cy="6858000"/>
  <p:notesSz cx="6858000" cy="18288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5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44"/>
    <p:restoredTop sz="94737"/>
  </p:normalViewPr>
  <p:slideViewPr>
    <p:cSldViewPr snapToGrid="0">
      <p:cViewPr>
        <p:scale>
          <a:sx n="80" d="100"/>
          <a:sy n="80" d="100"/>
        </p:scale>
        <p:origin x="1664" y="10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7"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buNone/>
            </a:pPr>
            <a:r>
              <a:rPr lang="en-US" sz="4400" b="0" strike="noStrike" spc="-1" dirty="0">
                <a:latin typeface="Arial"/>
              </a:rPr>
              <a:t>Click to move the slide</a:t>
            </a:r>
          </a:p>
        </p:txBody>
      </p:sp>
      <p:sp>
        <p:nvSpPr>
          <p:cNvPr id="218"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US" sz="2000" b="0" strike="noStrike" spc="-1" dirty="0">
                <a:latin typeface="Arial"/>
              </a:rPr>
              <a:t>Click to edit the notes format</a:t>
            </a:r>
          </a:p>
        </p:txBody>
      </p:sp>
      <p:sp>
        <p:nvSpPr>
          <p:cNvPr id="219"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en-US" sz="1400" b="0" strike="noStrike" spc="-1">
                <a:latin typeface="Times New Roman"/>
              </a:rPr>
              <a:t>&lt;header&gt;</a:t>
            </a:r>
          </a:p>
        </p:txBody>
      </p:sp>
      <p:sp>
        <p:nvSpPr>
          <p:cNvPr id="220" name="PlaceHolder 4"/>
          <p:cNvSpPr>
            <a:spLocks noGrp="1"/>
          </p:cNvSpPr>
          <p:nvPr>
            <p:ph type="dt" idx="3"/>
          </p:nvPr>
        </p:nvSpPr>
        <p:spPr>
          <a:xfrm>
            <a:off x="4278960" y="0"/>
            <a:ext cx="3280680" cy="534240"/>
          </a:xfrm>
          <a:prstGeom prst="rect">
            <a:avLst/>
          </a:prstGeom>
          <a:noFill/>
          <a:ln w="0">
            <a:noFill/>
          </a:ln>
        </p:spPr>
        <p:txBody>
          <a:bodyPr lIns="0" tIns="0" rIns="0" bIns="0" anchor="t">
            <a:noAutofit/>
          </a:bodyPr>
          <a:lstStyle>
            <a:lvl1pPr algn="r">
              <a:buNone/>
              <a:defRPr lang="en-US" sz="1400" b="0" strike="noStrike" spc="-1">
                <a:latin typeface="Times New Roman"/>
              </a:defRPr>
            </a:lvl1pPr>
          </a:lstStyle>
          <a:p>
            <a:pPr algn="r">
              <a:buNone/>
            </a:pPr>
            <a:r>
              <a:rPr lang="en-US" sz="1400" b="0" strike="noStrike" spc="-1">
                <a:latin typeface="Times New Roman"/>
              </a:rPr>
              <a:t>&lt;date/time&gt;</a:t>
            </a:r>
          </a:p>
        </p:txBody>
      </p:sp>
      <p:sp>
        <p:nvSpPr>
          <p:cNvPr id="221" name="PlaceHolder 5"/>
          <p:cNvSpPr>
            <a:spLocks noGrp="1"/>
          </p:cNvSpPr>
          <p:nvPr>
            <p:ph type="ftr" idx="4"/>
          </p:nvPr>
        </p:nvSpPr>
        <p:spPr>
          <a:xfrm>
            <a:off x="0" y="10157400"/>
            <a:ext cx="3280680" cy="534240"/>
          </a:xfrm>
          <a:prstGeom prst="rect">
            <a:avLst/>
          </a:prstGeom>
          <a:noFill/>
          <a:ln w="0">
            <a:noFill/>
          </a:ln>
        </p:spPr>
        <p:txBody>
          <a:bodyPr lIns="0" tIns="0" rIns="0" bIns="0" anchor="b">
            <a:noAutofit/>
          </a:bodyPr>
          <a:lstStyle>
            <a:lvl1pPr>
              <a:defRPr lang="en-US" sz="1400" b="0" strike="noStrike" spc="-1">
                <a:latin typeface="Times New Roman"/>
              </a:defRPr>
            </a:lvl1pPr>
          </a:lstStyle>
          <a:p>
            <a:r>
              <a:rPr lang="en-US" sz="1400" b="0" strike="noStrike" spc="-1">
                <a:latin typeface="Times New Roman"/>
              </a:rPr>
              <a:t>&lt;footer&gt;</a:t>
            </a:r>
          </a:p>
        </p:txBody>
      </p:sp>
      <p:sp>
        <p:nvSpPr>
          <p:cNvPr id="222" name="PlaceHolder 6"/>
          <p:cNvSpPr>
            <a:spLocks noGrp="1"/>
          </p:cNvSpPr>
          <p:nvPr>
            <p:ph type="sldNum" idx="5"/>
          </p:nvPr>
        </p:nvSpPr>
        <p:spPr>
          <a:xfrm>
            <a:off x="4278960" y="10157400"/>
            <a:ext cx="3280680" cy="534240"/>
          </a:xfrm>
          <a:prstGeom prst="rect">
            <a:avLst/>
          </a:prstGeom>
          <a:noFill/>
          <a:ln w="0">
            <a:noFill/>
          </a:ln>
        </p:spPr>
        <p:txBody>
          <a:bodyPr lIns="0" tIns="0" rIns="0" bIns="0" anchor="b">
            <a:noAutofit/>
          </a:bodyPr>
          <a:lstStyle>
            <a:lvl1pPr algn="r">
              <a:buNone/>
              <a:defRPr lang="en-US" sz="1400" b="0" strike="noStrike" spc="-1">
                <a:latin typeface="Times New Roman"/>
              </a:defRPr>
            </a:lvl1pPr>
          </a:lstStyle>
          <a:p>
            <a:pPr algn="r">
              <a:buNone/>
            </a:pPr>
            <a:fld id="{678C4FB7-DA0A-4630-ACA9-67B7BAB7B35E}" type="slidenum">
              <a:rPr lang="en-US" sz="1400" b="0" strike="noStrike" spc="-1">
                <a:latin typeface="Times New Roman"/>
              </a:rPr>
              <a:t>‹Nr.›</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Light"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noRot="1" noChangeAspect="1"/>
          </p:cNvSpPr>
          <p:nvPr>
            <p:ph type="sldImg"/>
          </p:nvPr>
        </p:nvSpPr>
        <p:spPr>
          <a:xfrm>
            <a:off x="685800" y="1143000"/>
            <a:ext cx="5484813" cy="3084513"/>
          </a:xfrm>
          <a:prstGeom prst="rect">
            <a:avLst/>
          </a:prstGeom>
          <a:ln w="0">
            <a:noFill/>
          </a:ln>
        </p:spPr>
      </p:sp>
      <p:sp>
        <p:nvSpPr>
          <p:cNvPr id="106" name="PlaceHolder 2"/>
          <p:cNvSpPr>
            <a:spLocks noGrp="1"/>
          </p:cNvSpPr>
          <p:nvPr>
            <p:ph type="body"/>
          </p:nvPr>
        </p:nvSpPr>
        <p:spPr>
          <a:xfrm>
            <a:off x="685800" y="4400640"/>
            <a:ext cx="5485320" cy="3599280"/>
          </a:xfrm>
          <a:prstGeom prst="rect">
            <a:avLst/>
          </a:prstGeom>
          <a:noFill/>
          <a:ln w="0">
            <a:noFill/>
          </a:ln>
        </p:spPr>
        <p:txBody>
          <a:bodyPr lIns="0" tIns="0" rIns="0" bIns="0" anchor="t">
            <a:noAutofit/>
          </a:bodyPr>
          <a:lstStyle/>
          <a:p>
            <a:pPr marL="215900" indent="-215900" algn="just">
              <a:lnSpc>
                <a:spcPct val="107000"/>
              </a:lnSpc>
              <a:spcAft>
                <a:spcPts val="799"/>
              </a:spcAft>
              <a:tabLst>
                <a:tab pos="0" algn="l"/>
              </a:tabLst>
            </a:pPr>
            <a:r>
              <a:rPr lang="en-GB" spc="-1" dirty="0">
                <a:latin typeface="Open Sans"/>
              </a:rPr>
              <a:t>INSTRUCTION SLIDE – please remove before presentation</a:t>
            </a:r>
            <a:endParaRPr lang="en-GB" b="0" strike="noStrike" spc="-1" dirty="0">
              <a:latin typeface="Open Sans"/>
            </a:endParaRPr>
          </a:p>
        </p:txBody>
      </p:sp>
      <p:sp>
        <p:nvSpPr>
          <p:cNvPr id="107" name="PlaceHolder 3"/>
          <p:cNvSpPr>
            <a:spLocks noGrp="1"/>
          </p:cNvSpPr>
          <p:nvPr>
            <p:ph type="sldNum" idx="6"/>
          </p:nvPr>
        </p:nvSpPr>
        <p:spPr>
          <a:xfrm>
            <a:off x="3884760" y="8685360"/>
            <a:ext cx="2970720" cy="457560"/>
          </a:xfrm>
          <a:prstGeom prst="rect">
            <a:avLst/>
          </a:prstGeom>
          <a:noFill/>
          <a:ln w="0">
            <a:noFill/>
          </a:ln>
        </p:spPr>
        <p:txBody>
          <a:bodyPr lIns="0" tIns="0" rIns="0" bIns="0" anchor="b">
            <a:noAutofit/>
          </a:bodyPr>
          <a:lstStyle>
            <a:lvl1pPr algn="r">
              <a:lnSpc>
                <a:spcPct val="100000"/>
              </a:lnSpc>
              <a:buNone/>
              <a:defRPr lang="de-DE" sz="1200" b="0" strike="noStrike" spc="-1">
                <a:latin typeface="Times New Roman"/>
              </a:defRPr>
            </a:lvl1pPr>
          </a:lstStyle>
          <a:p>
            <a:pPr algn="r">
              <a:lnSpc>
                <a:spcPct val="100000"/>
              </a:lnSpc>
              <a:buNone/>
            </a:pPr>
            <a:fld id="{03E000E9-FE09-4360-93E8-140DE5BF564D}" type="slidenum">
              <a:rPr lang="de-DE" sz="1200" b="0" strike="noStrike" spc="-1">
                <a:latin typeface="Times New Roman"/>
              </a:rPr>
              <a:t>1</a:t>
            </a:fld>
            <a:endParaRPr lang="en-US" sz="12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PlaceHolder 1"/>
          <p:cNvSpPr>
            <a:spLocks noGrp="1" noRot="1" noChangeAspect="1"/>
          </p:cNvSpPr>
          <p:nvPr>
            <p:ph type="sldImg"/>
          </p:nvPr>
        </p:nvSpPr>
        <p:spPr>
          <a:xfrm>
            <a:off x="685800" y="1143000"/>
            <a:ext cx="5486400" cy="3086100"/>
          </a:xfrm>
          <a:prstGeom prst="rect">
            <a:avLst/>
          </a:prstGeom>
          <a:ln w="0">
            <a:noFill/>
          </a:ln>
        </p:spPr>
      </p:sp>
      <p:sp>
        <p:nvSpPr>
          <p:cNvPr id="410"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indent="-216000">
              <a:lnSpc>
                <a:spcPct val="100000"/>
              </a:lnSpc>
              <a:buNone/>
              <a:tabLst>
                <a:tab pos="0" algn="l"/>
              </a:tabLst>
            </a:pPr>
            <a:r>
              <a:rPr lang="de-DE" sz="2000" strike="noStrike" spc="-1" dirty="0" err="1"/>
              <a:t>Offers</a:t>
            </a:r>
            <a:r>
              <a:rPr lang="de-DE" sz="2000" strike="noStrike" spc="-1" dirty="0"/>
              <a:t> a </a:t>
            </a:r>
            <a:r>
              <a:rPr lang="de-DE" sz="2000" strike="noStrike" spc="-1" dirty="0" err="1"/>
              <a:t>semantic-enabled</a:t>
            </a:r>
            <a:r>
              <a:rPr lang="de-DE" sz="2000" strike="noStrike" spc="-1" dirty="0"/>
              <a:t> </a:t>
            </a:r>
            <a:r>
              <a:rPr lang="de-DE" sz="2000" strike="noStrike" spc="-1" dirty="0" err="1"/>
              <a:t>endpoint</a:t>
            </a:r>
            <a:r>
              <a:rPr lang="de-DE" sz="2000" strike="noStrike" spc="-1" dirty="0"/>
              <a:t> for </a:t>
            </a:r>
            <a:r>
              <a:rPr lang="de-DE" sz="2000" strike="noStrike" spc="-1" dirty="0" err="1"/>
              <a:t>harvested</a:t>
            </a:r>
            <a:r>
              <a:rPr lang="de-DE" sz="2000" strike="noStrike" spc="-1" dirty="0"/>
              <a:t> data </a:t>
            </a:r>
            <a:r>
              <a:rPr lang="de-DE" sz="2000" strike="noStrike" spc="-1" dirty="0" err="1"/>
              <a:t>sources</a:t>
            </a:r>
            <a:r>
              <a:rPr lang="de-DE" sz="2000" strike="noStrike" spc="-1" dirty="0"/>
              <a:t> to the </a:t>
            </a:r>
            <a:r>
              <a:rPr lang="de-DE" sz="2000" strike="noStrike" spc="-1" dirty="0" err="1"/>
              <a:t>providers</a:t>
            </a:r>
            <a:endParaRPr lang="en-US" sz="2000" strike="noStrike" spc="-1" dirty="0"/>
          </a:p>
          <a:p>
            <a:pPr marL="216000" indent="-216000">
              <a:lnSpc>
                <a:spcPct val="100000"/>
              </a:lnSpc>
              <a:buNone/>
              <a:tabLst>
                <a:tab pos="0" algn="l"/>
              </a:tabLst>
            </a:pPr>
            <a:r>
              <a:rPr lang="de-DE" sz="2000" strike="noStrike" spc="-1" dirty="0"/>
              <a:t>-&gt; Data Source Provider können Schnittstelle mit </a:t>
            </a:r>
            <a:r>
              <a:rPr lang="de-DE" sz="2000" strike="noStrike" spc="-1" dirty="0" err="1"/>
              <a:t>semantic-enabled</a:t>
            </a:r>
            <a:r>
              <a:rPr lang="de-DE" sz="2000" strike="noStrike" spc="-1" dirty="0"/>
              <a:t> data über unseren Knowledge Hub anbieten</a:t>
            </a:r>
            <a:endParaRPr lang="en-US" sz="2000" strike="noStrike" spc="-1" dirty="0"/>
          </a:p>
        </p:txBody>
      </p:sp>
      <p:sp>
        <p:nvSpPr>
          <p:cNvPr id="411" name="PlaceHolder 3"/>
          <p:cNvSpPr>
            <a:spLocks noGrp="1"/>
          </p:cNvSpPr>
          <p:nvPr>
            <p:ph type="sldNum" idx="20"/>
          </p:nvPr>
        </p:nvSpPr>
        <p:spPr>
          <a:xfrm>
            <a:off x="3884760" y="8685360"/>
            <a:ext cx="2971080" cy="457920"/>
          </a:xfrm>
          <a:prstGeom prst="rect">
            <a:avLst/>
          </a:prstGeom>
          <a:noFill/>
          <a:ln w="0">
            <a:noFill/>
          </a:ln>
        </p:spPr>
        <p:txBody>
          <a:bodyPr lIns="0" tIns="0" rIns="0" bIns="0" anchor="b">
            <a:noAutofit/>
          </a:bodyPr>
          <a:lstStyle>
            <a:lvl1pPr algn="r">
              <a:lnSpc>
                <a:spcPct val="100000"/>
              </a:lnSpc>
              <a:buNone/>
              <a:defRPr lang="de-DE" sz="1200" b="0" strike="noStrike" spc="-1">
                <a:latin typeface="Times New Roman"/>
              </a:defRPr>
            </a:lvl1pPr>
          </a:lstStyle>
          <a:p>
            <a:pPr algn="r">
              <a:lnSpc>
                <a:spcPct val="100000"/>
              </a:lnSpc>
              <a:buNone/>
            </a:pPr>
            <a:fld id="{D350EDB9-126C-4A92-87F8-B8CA370FC252}" type="slidenum">
              <a:rPr lang="de-DE" sz="1200" b="0" strike="noStrike" spc="-1">
                <a:latin typeface="Times New Roman"/>
              </a:rPr>
              <a:t>12</a:t>
            </a:fld>
            <a:endParaRPr lang="en-US" sz="1200" b="0" strike="noStrike" spc="-1">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noRot="1" noChangeAspect="1"/>
          </p:cNvSpPr>
          <p:nvPr>
            <p:ph type="sldImg"/>
          </p:nvPr>
        </p:nvSpPr>
        <p:spPr>
          <a:xfrm>
            <a:off x="685800" y="1143000"/>
            <a:ext cx="5486400" cy="3086100"/>
          </a:xfrm>
          <a:prstGeom prst="rect">
            <a:avLst/>
          </a:prstGeom>
          <a:ln w="0">
            <a:noFill/>
          </a:ln>
        </p:spPr>
      </p:sp>
      <p:sp>
        <p:nvSpPr>
          <p:cNvPr id="413"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strike="noStrike" spc="-1" dirty="0"/>
              <a:t>-&gt; several online &amp; onsite workshops with providers, users and other stakeholders</a:t>
            </a:r>
          </a:p>
        </p:txBody>
      </p:sp>
      <p:sp>
        <p:nvSpPr>
          <p:cNvPr id="414" name="PlaceHolder 3"/>
          <p:cNvSpPr>
            <a:spLocks noGrp="1"/>
          </p:cNvSpPr>
          <p:nvPr>
            <p:ph type="sldNum" idx="21"/>
          </p:nvPr>
        </p:nvSpPr>
        <p:spPr>
          <a:xfrm>
            <a:off x="3884760" y="8685360"/>
            <a:ext cx="2971080" cy="457920"/>
          </a:xfrm>
          <a:prstGeom prst="rect">
            <a:avLst/>
          </a:prstGeom>
          <a:noFill/>
          <a:ln w="0">
            <a:noFill/>
          </a:ln>
        </p:spPr>
        <p:txBody>
          <a:bodyPr lIns="0" tIns="0" rIns="0" bIns="0" anchor="b">
            <a:noAutofit/>
          </a:bodyPr>
          <a:lstStyle>
            <a:lvl1pPr algn="r">
              <a:lnSpc>
                <a:spcPct val="100000"/>
              </a:lnSpc>
              <a:buNone/>
              <a:defRPr lang="de-DE" sz="1200" b="0" strike="noStrike" spc="-1">
                <a:latin typeface="Times New Roman"/>
              </a:defRPr>
            </a:lvl1pPr>
          </a:lstStyle>
          <a:p>
            <a:pPr algn="r">
              <a:lnSpc>
                <a:spcPct val="100000"/>
              </a:lnSpc>
              <a:buNone/>
            </a:pPr>
            <a:fld id="{9D6D410A-E31B-46D9-BBF0-353583E26892}" type="slidenum">
              <a:rPr lang="de-DE" sz="1200" b="0" strike="noStrike" spc="-1">
                <a:latin typeface="Times New Roman"/>
              </a:rPr>
              <a:t>13</a:t>
            </a:fld>
            <a:endParaRPr lang="en-US" sz="12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685800" y="1143000"/>
            <a:ext cx="5486400" cy="3086100"/>
          </a:xfrm>
          <a:prstGeom prst="rect">
            <a:avLst/>
          </a:prstGeom>
          <a:ln w="0">
            <a:noFill/>
          </a:ln>
        </p:spPr>
      </p:sp>
      <p:sp>
        <p:nvSpPr>
          <p:cNvPr id="416"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5900" indent="-215900">
              <a:lnSpc>
                <a:spcPct val="100000"/>
              </a:lnSpc>
              <a:buNone/>
              <a:tabLst>
                <a:tab pos="0" algn="l"/>
              </a:tabLst>
            </a:pPr>
            <a:endParaRPr lang="en-US" strike="noStrike" spc="-1" dirty="0"/>
          </a:p>
        </p:txBody>
      </p:sp>
      <p:sp>
        <p:nvSpPr>
          <p:cNvPr id="417" name="PlaceHolder 3"/>
          <p:cNvSpPr>
            <a:spLocks noGrp="1"/>
          </p:cNvSpPr>
          <p:nvPr>
            <p:ph type="sldNum" idx="22"/>
          </p:nvPr>
        </p:nvSpPr>
        <p:spPr>
          <a:xfrm>
            <a:off x="3884760" y="8685360"/>
            <a:ext cx="2971080" cy="457920"/>
          </a:xfrm>
          <a:prstGeom prst="rect">
            <a:avLst/>
          </a:prstGeom>
          <a:noFill/>
          <a:ln w="0">
            <a:noFill/>
          </a:ln>
        </p:spPr>
        <p:txBody>
          <a:bodyPr lIns="0" tIns="0" rIns="0" bIns="0" anchor="b">
            <a:noAutofit/>
          </a:bodyPr>
          <a:lstStyle>
            <a:lvl1pPr algn="r">
              <a:lnSpc>
                <a:spcPct val="100000"/>
              </a:lnSpc>
              <a:buNone/>
              <a:defRPr lang="de-DE" sz="1200" b="0" strike="noStrike" spc="-1">
                <a:latin typeface="Times New Roman"/>
              </a:defRPr>
            </a:lvl1pPr>
          </a:lstStyle>
          <a:p>
            <a:pPr algn="r">
              <a:lnSpc>
                <a:spcPct val="100000"/>
              </a:lnSpc>
              <a:buNone/>
            </a:pPr>
            <a:fld id="{ABBB6C3D-4DE6-434F-B676-B23924E48E2F}" type="slidenum">
              <a:rPr lang="de-DE" sz="1200" b="0" strike="noStrike" spc="-1">
                <a:latin typeface="Times New Roman"/>
              </a:rPr>
              <a:t>14</a:t>
            </a:fld>
            <a:endParaRPr lang="en-US" sz="12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PlaceHolder 1"/>
          <p:cNvSpPr>
            <a:spLocks noGrp="1" noRot="1" noChangeAspect="1"/>
          </p:cNvSpPr>
          <p:nvPr>
            <p:ph type="sldImg"/>
          </p:nvPr>
        </p:nvSpPr>
        <p:spPr>
          <a:xfrm>
            <a:off x="685800" y="1143000"/>
            <a:ext cx="5486400" cy="3086100"/>
          </a:xfrm>
          <a:prstGeom prst="rect">
            <a:avLst/>
          </a:prstGeom>
          <a:ln w="0">
            <a:noFill/>
          </a:ln>
        </p:spPr>
      </p:sp>
      <p:sp>
        <p:nvSpPr>
          <p:cNvPr id="419"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5900" indent="-215900">
              <a:lnSpc>
                <a:spcPct val="100000"/>
              </a:lnSpc>
              <a:buNone/>
              <a:tabLst>
                <a:tab pos="0" algn="l"/>
              </a:tabLst>
            </a:pPr>
            <a:endParaRPr lang="en-US" strike="noStrike" spc="-1" dirty="0"/>
          </a:p>
        </p:txBody>
      </p:sp>
      <p:sp>
        <p:nvSpPr>
          <p:cNvPr id="420" name="PlaceHolder 3"/>
          <p:cNvSpPr>
            <a:spLocks noGrp="1"/>
          </p:cNvSpPr>
          <p:nvPr>
            <p:ph type="sldNum" idx="23"/>
          </p:nvPr>
        </p:nvSpPr>
        <p:spPr>
          <a:xfrm>
            <a:off x="3884760" y="8685360"/>
            <a:ext cx="2971080" cy="457920"/>
          </a:xfrm>
          <a:prstGeom prst="rect">
            <a:avLst/>
          </a:prstGeom>
          <a:noFill/>
          <a:ln w="0">
            <a:noFill/>
          </a:ln>
        </p:spPr>
        <p:txBody>
          <a:bodyPr lIns="0" tIns="0" rIns="0" bIns="0" anchor="b">
            <a:noAutofit/>
          </a:bodyPr>
          <a:lstStyle>
            <a:lvl1pPr algn="r">
              <a:lnSpc>
                <a:spcPct val="100000"/>
              </a:lnSpc>
              <a:buNone/>
              <a:defRPr lang="de-DE" sz="1200" b="0" strike="noStrike" spc="-1">
                <a:latin typeface="Times New Roman"/>
              </a:defRPr>
            </a:lvl1pPr>
          </a:lstStyle>
          <a:p>
            <a:pPr algn="r">
              <a:lnSpc>
                <a:spcPct val="100000"/>
              </a:lnSpc>
              <a:buNone/>
            </a:pPr>
            <a:fld id="{B80D781F-50DE-4225-B7D3-C2028FCA454E}" type="slidenum">
              <a:rPr lang="de-DE" sz="1200" b="0" strike="noStrike" spc="-1">
                <a:latin typeface="Times New Roman"/>
              </a:rPr>
              <a:t>15</a:t>
            </a:fld>
            <a:endParaRPr lang="en-US"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laceHolder 1"/>
          <p:cNvSpPr>
            <a:spLocks noGrp="1" noRot="1" noChangeAspect="1"/>
          </p:cNvSpPr>
          <p:nvPr>
            <p:ph type="sldImg"/>
          </p:nvPr>
        </p:nvSpPr>
        <p:spPr>
          <a:xfrm>
            <a:off x="685800" y="1143000"/>
            <a:ext cx="5484813" cy="3084513"/>
          </a:xfrm>
          <a:prstGeom prst="rect">
            <a:avLst/>
          </a:prstGeom>
          <a:ln w="0">
            <a:noFill/>
          </a:ln>
        </p:spPr>
      </p:sp>
      <p:sp>
        <p:nvSpPr>
          <p:cNvPr id="109" name="PlaceHolder 2"/>
          <p:cNvSpPr>
            <a:spLocks noGrp="1"/>
          </p:cNvSpPr>
          <p:nvPr>
            <p:ph type="body"/>
          </p:nvPr>
        </p:nvSpPr>
        <p:spPr>
          <a:xfrm>
            <a:off x="685800" y="4400640"/>
            <a:ext cx="5485320" cy="3599280"/>
          </a:xfrm>
          <a:prstGeom prst="rect">
            <a:avLst/>
          </a:prstGeom>
          <a:noFill/>
          <a:ln w="0">
            <a:noFill/>
          </a:ln>
        </p:spPr>
        <p:txBody>
          <a:bodyPr lIns="0" tIns="0" rIns="0" bIns="0" anchor="t">
            <a:noAutofit/>
          </a:bodyPr>
          <a:lstStyle/>
          <a:p>
            <a:pPr algn="just">
              <a:tabLst>
                <a:tab pos="0" algn="l"/>
              </a:tabLst>
            </a:pPr>
            <a:r>
              <a:rPr lang="en-GB" spc="-1" dirty="0">
                <a:latin typeface="Open Sans"/>
              </a:rPr>
              <a:t>PITCH SLIDE</a:t>
            </a:r>
            <a:endParaRPr lang="de-DE" dirty="0"/>
          </a:p>
        </p:txBody>
      </p:sp>
      <p:sp>
        <p:nvSpPr>
          <p:cNvPr id="110" name="PlaceHolder 3"/>
          <p:cNvSpPr>
            <a:spLocks noGrp="1"/>
          </p:cNvSpPr>
          <p:nvPr>
            <p:ph type="sldNum" idx="7"/>
          </p:nvPr>
        </p:nvSpPr>
        <p:spPr>
          <a:xfrm>
            <a:off x="3884760" y="8685360"/>
            <a:ext cx="2970720" cy="457560"/>
          </a:xfrm>
          <a:prstGeom prst="rect">
            <a:avLst/>
          </a:prstGeom>
          <a:noFill/>
          <a:ln w="0">
            <a:noFill/>
          </a:ln>
        </p:spPr>
        <p:txBody>
          <a:bodyPr lIns="0" tIns="0" rIns="0" bIns="0" anchor="b">
            <a:noAutofit/>
          </a:bodyPr>
          <a:lstStyle>
            <a:lvl1pPr algn="r">
              <a:lnSpc>
                <a:spcPct val="100000"/>
              </a:lnSpc>
              <a:buNone/>
              <a:defRPr lang="de-DE" sz="1200" b="0" strike="noStrike" spc="-1">
                <a:latin typeface="Times New Roman"/>
              </a:defRPr>
            </a:lvl1pPr>
          </a:lstStyle>
          <a:p>
            <a:pPr algn="r">
              <a:lnSpc>
                <a:spcPct val="100000"/>
              </a:lnSpc>
              <a:buNone/>
            </a:pPr>
            <a:fld id="{8CD084F8-9942-4006-B6D7-A02188010E2A}" type="slidenum">
              <a:rPr lang="de-DE" sz="1200" b="0" strike="noStrike" spc="-1">
                <a:latin typeface="Times New Roman"/>
              </a:rPr>
              <a:t>2</a:t>
            </a:fld>
            <a:endParaRPr lang="en-US"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PlaceHolder 1"/>
          <p:cNvSpPr>
            <a:spLocks noGrp="1" noRot="1" noChangeAspect="1"/>
          </p:cNvSpPr>
          <p:nvPr>
            <p:ph type="sldImg"/>
          </p:nvPr>
        </p:nvSpPr>
        <p:spPr>
          <a:xfrm>
            <a:off x="685800" y="1143000"/>
            <a:ext cx="5486400" cy="3086100"/>
          </a:xfrm>
          <a:prstGeom prst="rect">
            <a:avLst/>
          </a:prstGeom>
          <a:ln w="0">
            <a:noFill/>
          </a:ln>
        </p:spPr>
      </p:sp>
      <p:sp>
        <p:nvSpPr>
          <p:cNvPr id="389"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5900" indent="-215900" algn="just">
              <a:lnSpc>
                <a:spcPct val="107000"/>
              </a:lnSpc>
              <a:spcAft>
                <a:spcPts val="799"/>
              </a:spcAft>
              <a:buNone/>
              <a:tabLst>
                <a:tab pos="0" algn="l"/>
              </a:tabLst>
            </a:pPr>
            <a:endParaRPr lang="en-GB" strike="noStrike" spc="-1" dirty="0"/>
          </a:p>
        </p:txBody>
      </p:sp>
      <p:sp>
        <p:nvSpPr>
          <p:cNvPr id="390" name="PlaceHolder 3"/>
          <p:cNvSpPr>
            <a:spLocks noGrp="1"/>
          </p:cNvSpPr>
          <p:nvPr>
            <p:ph type="sldNum" idx="13"/>
          </p:nvPr>
        </p:nvSpPr>
        <p:spPr>
          <a:xfrm>
            <a:off x="3884760" y="8685360"/>
            <a:ext cx="2971080" cy="457920"/>
          </a:xfrm>
          <a:prstGeom prst="rect">
            <a:avLst/>
          </a:prstGeom>
          <a:noFill/>
          <a:ln w="0">
            <a:noFill/>
          </a:ln>
        </p:spPr>
        <p:txBody>
          <a:bodyPr lIns="0" tIns="0" rIns="0" bIns="0" anchor="b">
            <a:noAutofit/>
          </a:bodyPr>
          <a:lstStyle>
            <a:lvl1pPr algn="r">
              <a:lnSpc>
                <a:spcPct val="100000"/>
              </a:lnSpc>
              <a:buNone/>
              <a:defRPr lang="de-DE" sz="1200" b="0" strike="noStrike" spc="-1">
                <a:latin typeface="Times New Roman"/>
              </a:defRPr>
            </a:lvl1pPr>
          </a:lstStyle>
          <a:p>
            <a:pPr algn="r">
              <a:lnSpc>
                <a:spcPct val="100000"/>
              </a:lnSpc>
              <a:buNone/>
            </a:pPr>
            <a:fld id="{F28013E0-C2B0-48D2-9419-B98A0FFAA563}" type="slidenum">
              <a:rPr lang="de-DE" sz="1200" b="0" strike="noStrike" spc="-1">
                <a:latin typeface="Times New Roman"/>
              </a:rPr>
              <a:t>3</a:t>
            </a:fld>
            <a:endParaRPr lang="en-US"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PlaceHolder 1"/>
          <p:cNvSpPr>
            <a:spLocks noGrp="1" noRot="1" noChangeAspect="1"/>
          </p:cNvSpPr>
          <p:nvPr>
            <p:ph type="sldImg"/>
          </p:nvPr>
        </p:nvSpPr>
        <p:spPr>
          <a:xfrm>
            <a:off x="685800" y="1143000"/>
            <a:ext cx="5486400" cy="3086100"/>
          </a:xfrm>
          <a:prstGeom prst="rect">
            <a:avLst/>
          </a:prstGeom>
          <a:ln w="0">
            <a:noFill/>
          </a:ln>
        </p:spPr>
      </p:sp>
      <p:sp>
        <p:nvSpPr>
          <p:cNvPr id="392"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5900" indent="-215900" algn="just">
              <a:lnSpc>
                <a:spcPct val="107000"/>
              </a:lnSpc>
              <a:spcAft>
                <a:spcPts val="799"/>
              </a:spcAft>
              <a:buNone/>
              <a:tabLst>
                <a:tab pos="0" algn="l"/>
              </a:tabLst>
            </a:pPr>
            <a:endParaRPr lang="en-GB" strike="noStrike" spc="-1" dirty="0"/>
          </a:p>
        </p:txBody>
      </p:sp>
      <p:sp>
        <p:nvSpPr>
          <p:cNvPr id="393" name="PlaceHolder 3"/>
          <p:cNvSpPr>
            <a:spLocks noGrp="1"/>
          </p:cNvSpPr>
          <p:nvPr>
            <p:ph type="sldNum" idx="14"/>
          </p:nvPr>
        </p:nvSpPr>
        <p:spPr>
          <a:xfrm>
            <a:off x="3884760" y="8685360"/>
            <a:ext cx="2971080" cy="457920"/>
          </a:xfrm>
          <a:prstGeom prst="rect">
            <a:avLst/>
          </a:prstGeom>
          <a:noFill/>
          <a:ln w="0">
            <a:noFill/>
          </a:ln>
        </p:spPr>
        <p:txBody>
          <a:bodyPr lIns="0" tIns="0" rIns="0" bIns="0" anchor="b">
            <a:noAutofit/>
          </a:bodyPr>
          <a:lstStyle>
            <a:lvl1pPr algn="r">
              <a:lnSpc>
                <a:spcPct val="100000"/>
              </a:lnSpc>
              <a:buNone/>
              <a:defRPr lang="de-DE" sz="1200" b="0" strike="noStrike" spc="-1">
                <a:latin typeface="Times New Roman"/>
              </a:defRPr>
            </a:lvl1pPr>
          </a:lstStyle>
          <a:p>
            <a:pPr algn="r">
              <a:lnSpc>
                <a:spcPct val="100000"/>
              </a:lnSpc>
              <a:buNone/>
            </a:pPr>
            <a:fld id="{EFCC9561-5839-4565-964D-906A75F4F906}" type="slidenum">
              <a:rPr lang="de-DE" sz="1200" b="0" strike="noStrike" spc="-1">
                <a:latin typeface="Times New Roman"/>
              </a:rPr>
              <a:t>4</a:t>
            </a:fld>
            <a:endParaRPr lang="en-US" sz="12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PlaceHolder 1"/>
          <p:cNvSpPr>
            <a:spLocks noGrp="1" noRot="1" noChangeAspect="1"/>
          </p:cNvSpPr>
          <p:nvPr>
            <p:ph type="sldImg"/>
          </p:nvPr>
        </p:nvSpPr>
        <p:spPr>
          <a:xfrm>
            <a:off x="685800" y="1143000"/>
            <a:ext cx="5486400" cy="3086100"/>
          </a:xfrm>
          <a:prstGeom prst="rect">
            <a:avLst/>
          </a:prstGeom>
          <a:ln w="0">
            <a:noFill/>
          </a:ln>
        </p:spPr>
      </p:sp>
      <p:sp>
        <p:nvSpPr>
          <p:cNvPr id="395"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indent="-216000">
              <a:lnSpc>
                <a:spcPct val="100000"/>
              </a:lnSpc>
              <a:buNone/>
              <a:tabLst>
                <a:tab pos="0" algn="l"/>
              </a:tabLst>
            </a:pPr>
            <a:r>
              <a:rPr lang="de-DE" sz="2000" strike="noStrike" spc="-1" dirty="0" err="1"/>
              <a:t>Our</a:t>
            </a:r>
            <a:r>
              <a:rPr lang="de-DE" sz="2000" strike="noStrike" spc="-1" dirty="0"/>
              <a:t> </a:t>
            </a:r>
            <a:r>
              <a:rPr lang="de-DE" sz="2000" strike="noStrike" spc="-1" dirty="0" err="1"/>
              <a:t>core</a:t>
            </a:r>
            <a:r>
              <a:rPr lang="de-DE" sz="2000" strike="noStrike" spc="-1" dirty="0"/>
              <a:t> services </a:t>
            </a:r>
            <a:r>
              <a:rPr lang="de-DE" sz="2000" strike="noStrike" spc="-1" dirty="0" err="1"/>
              <a:t>hereby</a:t>
            </a:r>
            <a:r>
              <a:rPr lang="de-DE" sz="2000" strike="noStrike" spc="-1" dirty="0"/>
              <a:t> </a:t>
            </a:r>
            <a:r>
              <a:rPr lang="de-DE" sz="2000" strike="noStrike" spc="-1" dirty="0" err="1"/>
              <a:t>build</a:t>
            </a:r>
            <a:r>
              <a:rPr lang="de-DE" sz="2000" strike="noStrike" spc="-1" dirty="0"/>
              <a:t> the </a:t>
            </a:r>
            <a:r>
              <a:rPr lang="de-DE" sz="2000" strike="noStrike" spc="-1" dirty="0" err="1"/>
              <a:t>technological</a:t>
            </a:r>
            <a:r>
              <a:rPr lang="de-DE" sz="2000" strike="noStrike" spc="-1" dirty="0"/>
              <a:t> </a:t>
            </a:r>
            <a:r>
              <a:rPr lang="de-DE" sz="2000" strike="noStrike" spc="-1" dirty="0" err="1"/>
              <a:t>backbone</a:t>
            </a:r>
            <a:r>
              <a:rPr lang="de-DE" sz="2000" strike="noStrike" spc="-1" dirty="0"/>
              <a:t> of </a:t>
            </a:r>
            <a:r>
              <a:rPr lang="de-DE" sz="2000" strike="noStrike" spc="-1" dirty="0" err="1"/>
              <a:t>our</a:t>
            </a:r>
            <a:r>
              <a:rPr lang="de-DE" sz="2000" strike="noStrike" spc="-1" dirty="0"/>
              <a:t> service </a:t>
            </a:r>
            <a:r>
              <a:rPr lang="de-DE" sz="2000" strike="noStrike" spc="-1" dirty="0" err="1"/>
              <a:t>portfolio</a:t>
            </a:r>
            <a:r>
              <a:rPr lang="de-DE" sz="2000" strike="noStrike" spc="-1" dirty="0"/>
              <a:t>. </a:t>
            </a:r>
            <a:r>
              <a:rPr lang="de-DE" sz="2000" strike="noStrike" spc="-1" dirty="0" err="1"/>
              <a:t>While</a:t>
            </a:r>
            <a:r>
              <a:rPr lang="de-DE" sz="2000" strike="noStrike" spc="-1" dirty="0"/>
              <a:t> the NFDI4Earth </a:t>
            </a:r>
            <a:r>
              <a:rPr lang="de-DE" sz="2000" strike="noStrike" spc="-1" dirty="0" err="1"/>
              <a:t>KnowlegdeHub</a:t>
            </a:r>
            <a:r>
              <a:rPr lang="de-DE" sz="2000" strike="noStrike" spc="-1" dirty="0"/>
              <a:t> </a:t>
            </a:r>
            <a:r>
              <a:rPr lang="de-DE" sz="2000" strike="noStrike" spc="-1" dirty="0" err="1"/>
              <a:t>aggregates</a:t>
            </a:r>
            <a:r>
              <a:rPr lang="de-DE" sz="2000" strike="noStrike" spc="-1" dirty="0"/>
              <a:t> </a:t>
            </a:r>
            <a:r>
              <a:rPr lang="de-DE" sz="2000" strike="noStrike" spc="-1" dirty="0" err="1"/>
              <a:t>metadata</a:t>
            </a:r>
            <a:r>
              <a:rPr lang="de-DE" sz="2000" strike="noStrike" spc="-1" dirty="0"/>
              <a:t> for a </a:t>
            </a:r>
            <a:r>
              <a:rPr lang="de-DE" sz="2000" strike="noStrike" spc="-1" dirty="0" err="1"/>
              <a:t>broad</a:t>
            </a:r>
            <a:r>
              <a:rPr lang="de-DE" sz="2000" strike="noStrike" spc="-1" dirty="0"/>
              <a:t> </a:t>
            </a:r>
            <a:r>
              <a:rPr lang="de-DE" sz="2000" strike="noStrike" spc="-1" dirty="0" err="1"/>
              <a:t>range</a:t>
            </a:r>
            <a:r>
              <a:rPr lang="de-DE" sz="2000" strike="noStrike" spc="-1" dirty="0"/>
              <a:t> of resources, the </a:t>
            </a:r>
            <a:r>
              <a:rPr lang="de-DE" sz="2000" strike="noStrike" spc="-1" dirty="0" err="1"/>
              <a:t>UserSupportNetwork</a:t>
            </a:r>
            <a:r>
              <a:rPr lang="de-DE" sz="2000" strike="noStrike" spc="-1" dirty="0"/>
              <a:t> </a:t>
            </a:r>
            <a:r>
              <a:rPr lang="de-DE" sz="2000" strike="noStrike" spc="-1" dirty="0" err="1"/>
              <a:t>is</a:t>
            </a:r>
            <a:r>
              <a:rPr lang="de-DE" sz="2000" strike="noStrike" spc="-1" dirty="0"/>
              <a:t> </a:t>
            </a:r>
            <a:r>
              <a:rPr lang="de-DE" sz="2000" strike="noStrike" spc="-1" dirty="0" err="1"/>
              <a:t>set-up</a:t>
            </a:r>
            <a:r>
              <a:rPr lang="de-DE" sz="2000" strike="noStrike" spc="-1" dirty="0"/>
              <a:t> to </a:t>
            </a:r>
            <a:r>
              <a:rPr lang="de-DE" sz="2000" strike="noStrike" spc="-1" dirty="0" err="1"/>
              <a:t>guide</a:t>
            </a:r>
            <a:r>
              <a:rPr lang="de-DE" sz="2000" strike="noStrike" spc="-1" dirty="0"/>
              <a:t> </a:t>
            </a:r>
            <a:r>
              <a:rPr lang="de-DE" sz="2000" strike="noStrike" spc="-1" dirty="0" err="1"/>
              <a:t>users</a:t>
            </a:r>
            <a:r>
              <a:rPr lang="de-DE" sz="2000" strike="noStrike" spc="-1" dirty="0"/>
              <a:t> </a:t>
            </a:r>
            <a:r>
              <a:rPr lang="de-DE" sz="2000" strike="noStrike" spc="-1" dirty="0" err="1"/>
              <a:t>asefficiently</a:t>
            </a:r>
            <a:r>
              <a:rPr lang="de-DE" sz="2000" strike="noStrike" spc="-1" dirty="0"/>
              <a:t> </a:t>
            </a:r>
            <a:r>
              <a:rPr lang="de-DE" sz="2000" strike="noStrike" spc="-1" dirty="0" err="1"/>
              <a:t>as</a:t>
            </a:r>
            <a:r>
              <a:rPr lang="de-DE" sz="2000" strike="noStrike" spc="-1" dirty="0"/>
              <a:t> possible </a:t>
            </a:r>
            <a:r>
              <a:rPr lang="de-DE" sz="2000" strike="noStrike" spc="-1" dirty="0" err="1"/>
              <a:t>towards</a:t>
            </a:r>
            <a:r>
              <a:rPr lang="de-DE" sz="2000" strike="noStrike" spc="-1" dirty="0"/>
              <a:t> the </a:t>
            </a:r>
            <a:r>
              <a:rPr lang="de-DE" sz="2000" strike="noStrike" spc="-1" dirty="0" err="1"/>
              <a:t>specific</a:t>
            </a:r>
            <a:r>
              <a:rPr lang="de-DE" sz="2000" strike="noStrike" spc="-1" dirty="0"/>
              <a:t> </a:t>
            </a:r>
            <a:r>
              <a:rPr lang="de-DE" sz="2000" strike="noStrike" spc="-1" dirty="0" err="1"/>
              <a:t>help</a:t>
            </a:r>
            <a:r>
              <a:rPr lang="de-DE" sz="2000" strike="noStrike" spc="-1" dirty="0"/>
              <a:t> </a:t>
            </a:r>
            <a:r>
              <a:rPr lang="de-DE" sz="2000" strike="noStrike" spc="-1" dirty="0" err="1"/>
              <a:t>they</a:t>
            </a:r>
            <a:r>
              <a:rPr lang="de-DE" sz="2000" strike="noStrike" spc="-1" dirty="0"/>
              <a:t> </a:t>
            </a:r>
            <a:r>
              <a:rPr lang="de-DE" sz="2000" strike="noStrike" spc="-1" dirty="0" err="1"/>
              <a:t>are</a:t>
            </a:r>
            <a:r>
              <a:rPr lang="de-DE" sz="2000" strike="noStrike" spc="-1" dirty="0"/>
              <a:t> </a:t>
            </a:r>
            <a:r>
              <a:rPr lang="de-DE" sz="2000" strike="noStrike" spc="-1" dirty="0" err="1"/>
              <a:t>asking</a:t>
            </a:r>
            <a:r>
              <a:rPr lang="de-DE" sz="2000" strike="noStrike" spc="-1" dirty="0"/>
              <a:t> for. For </a:t>
            </a:r>
            <a:r>
              <a:rPr lang="de-DE" sz="2000" strike="noStrike" spc="-1" dirty="0" err="1"/>
              <a:t>broadening</a:t>
            </a:r>
            <a:r>
              <a:rPr lang="de-DE" sz="2000" strike="noStrike" spc="-1" dirty="0"/>
              <a:t> the </a:t>
            </a:r>
            <a:r>
              <a:rPr lang="de-DE" sz="2000" strike="noStrike" spc="-1" dirty="0" err="1"/>
              <a:t>general</a:t>
            </a:r>
            <a:r>
              <a:rPr lang="de-DE" sz="2000" strike="noStrike" spc="-1" dirty="0"/>
              <a:t> </a:t>
            </a:r>
            <a:r>
              <a:rPr lang="de-DE" sz="2000" strike="noStrike" spc="-1" dirty="0" err="1"/>
              <a:t>understanding</a:t>
            </a:r>
            <a:r>
              <a:rPr lang="de-DE" sz="2000" strike="noStrike" spc="-1" dirty="0"/>
              <a:t> of </a:t>
            </a:r>
            <a:r>
              <a:rPr lang="de-DE" sz="2000" strike="noStrike" spc="-1" dirty="0" err="1"/>
              <a:t>how</a:t>
            </a:r>
            <a:r>
              <a:rPr lang="de-DE" sz="2000" strike="noStrike" spc="-1" dirty="0"/>
              <a:t> </a:t>
            </a:r>
            <a:r>
              <a:rPr lang="de-DE" sz="2000" strike="noStrike" spc="-1" dirty="0" err="1"/>
              <a:t>toprofessionally</a:t>
            </a:r>
            <a:r>
              <a:rPr lang="de-DE" sz="2000" strike="noStrike" spc="-1" dirty="0"/>
              <a:t> manage and </a:t>
            </a:r>
            <a:r>
              <a:rPr lang="de-DE" sz="2000" strike="noStrike" spc="-1" dirty="0" err="1"/>
              <a:t>make</a:t>
            </a:r>
            <a:r>
              <a:rPr lang="de-DE" sz="2000" strike="noStrike" spc="-1" dirty="0"/>
              <a:t> </a:t>
            </a:r>
            <a:r>
              <a:rPr lang="de-DE" sz="2000" strike="noStrike" spc="-1" dirty="0" err="1"/>
              <a:t>use</a:t>
            </a:r>
            <a:r>
              <a:rPr lang="de-DE" sz="2000" strike="noStrike" spc="-1" dirty="0"/>
              <a:t> of </a:t>
            </a:r>
            <a:r>
              <a:rPr lang="de-DE" sz="2000" strike="noStrike" spc="-1" dirty="0" err="1"/>
              <a:t>research</a:t>
            </a:r>
            <a:r>
              <a:rPr lang="de-DE" sz="2000" strike="noStrike" spc="-1" dirty="0"/>
              <a:t> data in Earth </a:t>
            </a:r>
            <a:r>
              <a:rPr lang="de-DE" sz="2000" strike="noStrike" spc="-1" dirty="0" err="1"/>
              <a:t>system</a:t>
            </a:r>
            <a:r>
              <a:rPr lang="de-DE" sz="2000" strike="noStrike" spc="-1" dirty="0"/>
              <a:t> </a:t>
            </a:r>
            <a:r>
              <a:rPr lang="de-DE" sz="2000" strike="noStrike" spc="-1" dirty="0" err="1"/>
              <a:t>sciences</a:t>
            </a:r>
            <a:r>
              <a:rPr lang="de-DE" sz="2000" strike="noStrike" spc="-1" dirty="0"/>
              <a:t>, </a:t>
            </a:r>
            <a:r>
              <a:rPr lang="de-DE" sz="2000" strike="noStrike" spc="-1" dirty="0" err="1"/>
              <a:t>our</a:t>
            </a:r>
            <a:r>
              <a:rPr lang="de-DE" sz="2000" strike="noStrike" spc="-1" dirty="0"/>
              <a:t> </a:t>
            </a:r>
            <a:r>
              <a:rPr lang="de-DE" sz="2000" strike="noStrike" spc="-1" dirty="0" err="1"/>
              <a:t>EduTrainPortal</a:t>
            </a:r>
            <a:r>
              <a:rPr lang="de-DE" sz="2000" strike="noStrike" spc="-1" dirty="0"/>
              <a:t> </a:t>
            </a:r>
            <a:r>
              <a:rPr lang="de-DE" sz="2000" strike="noStrike" spc="-1" dirty="0" err="1"/>
              <a:t>offers</a:t>
            </a:r>
            <a:r>
              <a:rPr lang="de-DE" sz="2000" strike="noStrike" spc="-1" dirty="0"/>
              <a:t> a </a:t>
            </a:r>
            <a:r>
              <a:rPr lang="de-DE" sz="2000" strike="noStrike" spc="-1" dirty="0" err="1"/>
              <a:t>phlethora</a:t>
            </a:r>
            <a:r>
              <a:rPr lang="de-DE" sz="2000" strike="noStrike" spc="-1" dirty="0"/>
              <a:t> </a:t>
            </a:r>
            <a:r>
              <a:rPr lang="de-DE" sz="2000" strike="noStrike" spc="-1" dirty="0" err="1"/>
              <a:t>ofresources</a:t>
            </a:r>
            <a:r>
              <a:rPr lang="de-DE" sz="2000" strike="noStrike" spc="-1" dirty="0"/>
              <a:t> of </a:t>
            </a:r>
            <a:r>
              <a:rPr lang="de-DE" sz="2000" strike="noStrike" spc="-1" dirty="0" err="1"/>
              <a:t>varying</a:t>
            </a:r>
            <a:r>
              <a:rPr lang="de-DE" sz="2000" strike="noStrike" spc="-1" dirty="0"/>
              <a:t> </a:t>
            </a:r>
            <a:r>
              <a:rPr lang="de-DE" sz="2000" strike="noStrike" spc="-1" dirty="0" err="1"/>
              <a:t>level</a:t>
            </a:r>
            <a:r>
              <a:rPr lang="de-DE" sz="2000" strike="noStrike" spc="-1" dirty="0"/>
              <a:t> of </a:t>
            </a:r>
            <a:r>
              <a:rPr lang="de-DE" sz="2000" strike="noStrike" spc="-1" dirty="0" err="1"/>
              <a:t>detail</a:t>
            </a:r>
            <a:r>
              <a:rPr lang="de-DE" sz="2000" strike="noStrike" spc="-1" dirty="0"/>
              <a:t>.</a:t>
            </a:r>
            <a:br>
              <a:rPr sz="2000" dirty="0"/>
            </a:br>
            <a:r>
              <a:rPr lang="de-DE" sz="2000" strike="noStrike" spc="-1" dirty="0"/>
              <a:t>All services </a:t>
            </a:r>
            <a:r>
              <a:rPr lang="de-DE" sz="2000" strike="noStrike" spc="-1" dirty="0" err="1"/>
              <a:t>together</a:t>
            </a:r>
            <a:r>
              <a:rPr lang="de-DE" sz="2000" strike="noStrike" spc="-1" dirty="0"/>
              <a:t> </a:t>
            </a:r>
            <a:r>
              <a:rPr lang="de-DE" sz="2000" strike="noStrike" spc="-1" dirty="0" err="1"/>
              <a:t>are</a:t>
            </a:r>
            <a:r>
              <a:rPr lang="de-DE" sz="2000" strike="noStrike" spc="-1" dirty="0"/>
              <a:t> linked to the OneStop4All </a:t>
            </a:r>
            <a:r>
              <a:rPr lang="de-DE" sz="2000" strike="noStrike" spc="-1" dirty="0" err="1"/>
              <a:t>as</a:t>
            </a:r>
            <a:r>
              <a:rPr lang="de-DE" sz="2000" strike="noStrike" spc="-1" dirty="0"/>
              <a:t> a single-point-of-</a:t>
            </a:r>
            <a:r>
              <a:rPr lang="de-DE" sz="2000" strike="noStrike" spc="-1" dirty="0" err="1"/>
              <a:t>entry</a:t>
            </a:r>
            <a:r>
              <a:rPr lang="de-DE" sz="2000" strike="noStrike" spc="-1" dirty="0"/>
              <a:t> for </a:t>
            </a:r>
            <a:r>
              <a:rPr lang="de-DE" sz="2000" strike="noStrike" spc="-1" dirty="0" err="1"/>
              <a:t>our</a:t>
            </a:r>
            <a:r>
              <a:rPr lang="de-DE" sz="2000" strike="noStrike" spc="-1" dirty="0"/>
              <a:t> NFDI4Earth service </a:t>
            </a:r>
            <a:r>
              <a:rPr lang="de-DE" sz="2000" strike="noStrike" spc="-1" dirty="0" err="1"/>
              <a:t>portfolio</a:t>
            </a:r>
            <a:r>
              <a:rPr lang="de-DE" sz="2000" strike="noStrike" spc="-1" dirty="0"/>
              <a:t>.</a:t>
            </a:r>
            <a:endParaRPr lang="en-US" sz="2000" strike="noStrike" spc="-1" dirty="0"/>
          </a:p>
          <a:p>
            <a:pPr marL="216000" indent="-216000">
              <a:lnSpc>
                <a:spcPct val="100000"/>
              </a:lnSpc>
              <a:buNone/>
              <a:tabLst>
                <a:tab pos="0" algn="l"/>
              </a:tabLst>
            </a:pPr>
            <a:endParaRPr lang="en-US" sz="2000" strike="noStrike" spc="-1" dirty="0"/>
          </a:p>
          <a:p>
            <a:pPr marL="216000" indent="-216000">
              <a:lnSpc>
                <a:spcPct val="100000"/>
              </a:lnSpc>
              <a:buNone/>
              <a:tabLst>
                <a:tab pos="0" algn="l"/>
              </a:tabLst>
            </a:pPr>
            <a:endParaRPr lang="en-US" sz="2000" strike="noStrike" spc="-1" dirty="0"/>
          </a:p>
        </p:txBody>
      </p:sp>
      <p:sp>
        <p:nvSpPr>
          <p:cNvPr id="396" name="PlaceHolder 3"/>
          <p:cNvSpPr>
            <a:spLocks noGrp="1"/>
          </p:cNvSpPr>
          <p:nvPr>
            <p:ph type="sldNum" idx="15"/>
          </p:nvPr>
        </p:nvSpPr>
        <p:spPr>
          <a:xfrm>
            <a:off x="3884760" y="8685360"/>
            <a:ext cx="2971080" cy="457920"/>
          </a:xfrm>
          <a:prstGeom prst="rect">
            <a:avLst/>
          </a:prstGeom>
          <a:noFill/>
          <a:ln w="0">
            <a:noFill/>
          </a:ln>
        </p:spPr>
        <p:txBody>
          <a:bodyPr lIns="0" tIns="0" rIns="0" bIns="0" anchor="b">
            <a:noAutofit/>
          </a:bodyPr>
          <a:lstStyle>
            <a:lvl1pPr algn="r">
              <a:lnSpc>
                <a:spcPct val="100000"/>
              </a:lnSpc>
              <a:buNone/>
              <a:defRPr lang="de-DE" sz="1200" b="0" strike="noStrike" spc="-1">
                <a:latin typeface="Times New Roman"/>
              </a:defRPr>
            </a:lvl1pPr>
          </a:lstStyle>
          <a:p>
            <a:pPr algn="r">
              <a:lnSpc>
                <a:spcPct val="100000"/>
              </a:lnSpc>
              <a:buNone/>
            </a:pPr>
            <a:fld id="{A96B917D-C19A-4A35-8A3F-2D0FB6EAD63C}" type="slidenum">
              <a:rPr lang="de-DE" sz="1200" b="0" strike="noStrike" spc="-1">
                <a:latin typeface="Times New Roman"/>
              </a:rPr>
              <a:t>5</a:t>
            </a:fld>
            <a:endParaRPr lang="en-US" sz="12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PlaceHolder 1"/>
          <p:cNvSpPr>
            <a:spLocks noGrp="1" noRot="1" noChangeAspect="1"/>
          </p:cNvSpPr>
          <p:nvPr>
            <p:ph type="sldImg"/>
          </p:nvPr>
        </p:nvSpPr>
        <p:spPr>
          <a:xfrm>
            <a:off x="685800" y="1143000"/>
            <a:ext cx="5486400" cy="3086100"/>
          </a:xfrm>
          <a:prstGeom prst="rect">
            <a:avLst/>
          </a:prstGeom>
          <a:ln w="0">
            <a:noFill/>
          </a:ln>
        </p:spPr>
      </p:sp>
      <p:sp>
        <p:nvSpPr>
          <p:cNvPr id="398"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indent="-216000">
              <a:lnSpc>
                <a:spcPct val="100000"/>
              </a:lnSpc>
              <a:buNone/>
              <a:tabLst>
                <a:tab pos="0" algn="l"/>
              </a:tabLst>
            </a:pPr>
            <a:r>
              <a:rPr lang="de-DE" sz="2000" strike="noStrike" spc="-1" dirty="0" err="1"/>
              <a:t>However</a:t>
            </a:r>
            <a:r>
              <a:rPr lang="de-DE" sz="2000" strike="noStrike" spc="-1" dirty="0"/>
              <a:t>, the service </a:t>
            </a:r>
            <a:r>
              <a:rPr lang="de-DE" sz="2000" strike="noStrike" spc="-1" dirty="0" err="1"/>
              <a:t>portfolio</a:t>
            </a:r>
            <a:r>
              <a:rPr lang="de-DE" sz="2000" strike="noStrike" spc="-1" dirty="0"/>
              <a:t> </a:t>
            </a:r>
            <a:r>
              <a:rPr lang="de-DE" sz="2000" strike="noStrike" spc="-1" dirty="0" err="1"/>
              <a:t>itself</a:t>
            </a:r>
            <a:r>
              <a:rPr lang="de-DE" sz="2000" strike="noStrike" spc="-1" dirty="0"/>
              <a:t> </a:t>
            </a:r>
            <a:r>
              <a:rPr lang="de-DE" sz="2000" strike="noStrike" spc="-1" dirty="0" err="1"/>
              <a:t>comprises</a:t>
            </a:r>
            <a:r>
              <a:rPr lang="de-DE" sz="2000" strike="noStrike" spc="-1" dirty="0"/>
              <a:t> </a:t>
            </a:r>
            <a:r>
              <a:rPr lang="de-DE" sz="2000" strike="noStrike" spc="-1" dirty="0" err="1"/>
              <a:t>more</a:t>
            </a:r>
            <a:r>
              <a:rPr lang="de-DE" sz="2000" strike="noStrike" spc="-1" dirty="0"/>
              <a:t> </a:t>
            </a:r>
            <a:r>
              <a:rPr lang="de-DE" sz="2000" strike="noStrike" spc="-1" dirty="0" err="1"/>
              <a:t>than</a:t>
            </a:r>
            <a:r>
              <a:rPr lang="de-DE" sz="2000" strike="noStrike" spc="-1" dirty="0"/>
              <a:t> just the </a:t>
            </a:r>
            <a:r>
              <a:rPr lang="de-DE" sz="2000" strike="noStrike" spc="-1" dirty="0" err="1"/>
              <a:t>core</a:t>
            </a:r>
            <a:r>
              <a:rPr lang="de-DE" sz="2000" strike="noStrike" spc="-1" dirty="0"/>
              <a:t> services </a:t>
            </a:r>
            <a:r>
              <a:rPr lang="de-DE" sz="2000" strike="noStrike" spc="-1" dirty="0" err="1"/>
              <a:t>being</a:t>
            </a:r>
            <a:r>
              <a:rPr lang="de-DE" sz="2000" strike="noStrike" spc="-1" dirty="0"/>
              <a:t> </a:t>
            </a:r>
            <a:r>
              <a:rPr lang="de-DE" sz="2000" strike="noStrike" spc="-1" dirty="0" err="1"/>
              <a:t>mentioned</a:t>
            </a:r>
            <a:r>
              <a:rPr lang="de-DE" sz="2000" strike="noStrike" spc="-1" dirty="0"/>
              <a:t>. </a:t>
            </a:r>
            <a:r>
              <a:rPr lang="de-DE" sz="2000" strike="noStrike" spc="-1" dirty="0" err="1"/>
              <a:t>There</a:t>
            </a:r>
            <a:r>
              <a:rPr lang="de-DE" sz="2000" strike="noStrike" spc="-1" dirty="0"/>
              <a:t> </a:t>
            </a:r>
            <a:r>
              <a:rPr lang="de-DE" sz="2000" strike="noStrike" spc="-1" dirty="0" err="1"/>
              <a:t>is</a:t>
            </a:r>
            <a:r>
              <a:rPr lang="de-DE" sz="2000" strike="noStrike" spc="-1" dirty="0"/>
              <a:t> a large community of Earth </a:t>
            </a:r>
            <a:r>
              <a:rPr lang="de-DE" sz="2000" strike="noStrike" spc="-1" dirty="0" err="1"/>
              <a:t>system</a:t>
            </a:r>
            <a:r>
              <a:rPr lang="de-DE" sz="2000" strike="noStrike" spc="-1" dirty="0"/>
              <a:t> </a:t>
            </a:r>
            <a:r>
              <a:rPr lang="de-DE" sz="2000" strike="noStrike" spc="-1" dirty="0" err="1"/>
              <a:t>scientists</a:t>
            </a:r>
            <a:r>
              <a:rPr lang="de-DE" sz="2000" strike="noStrike" spc="-1" dirty="0"/>
              <a:t> </a:t>
            </a:r>
            <a:r>
              <a:rPr lang="de-DE" sz="2000" strike="noStrike" spc="-1" dirty="0" err="1"/>
              <a:t>worldwide</a:t>
            </a:r>
            <a:r>
              <a:rPr lang="de-DE" sz="2000" strike="noStrike" spc="-1" dirty="0"/>
              <a:t> </a:t>
            </a:r>
            <a:r>
              <a:rPr lang="de-DE" sz="2000" strike="noStrike" spc="-1" dirty="0" err="1"/>
              <a:t>providing</a:t>
            </a:r>
            <a:r>
              <a:rPr lang="de-DE" sz="2000" strike="noStrike" spc="-1" dirty="0"/>
              <a:t> a </a:t>
            </a:r>
            <a:r>
              <a:rPr lang="de-DE" sz="2000" strike="noStrike" spc="-1" dirty="0" err="1"/>
              <a:t>rich</a:t>
            </a:r>
            <a:r>
              <a:rPr lang="de-DE" sz="2000" strike="noStrike" spc="-1" dirty="0"/>
              <a:t> </a:t>
            </a:r>
            <a:r>
              <a:rPr lang="de-DE" sz="2000" strike="noStrike" spc="-1" dirty="0" err="1"/>
              <a:t>set</a:t>
            </a:r>
            <a:r>
              <a:rPr lang="de-DE" sz="2000" strike="noStrike" spc="-1" dirty="0"/>
              <a:t> of services </a:t>
            </a:r>
            <a:r>
              <a:rPr lang="de-DE" sz="2000" strike="noStrike" spc="-1" dirty="0" err="1"/>
              <a:t>with</a:t>
            </a:r>
            <a:r>
              <a:rPr lang="de-DE" sz="2000" strike="noStrike" spc="-1" dirty="0"/>
              <a:t> </a:t>
            </a:r>
            <a:r>
              <a:rPr lang="de-DE" sz="2000" strike="noStrike" spc="-1" dirty="0" err="1"/>
              <a:t>more</a:t>
            </a:r>
            <a:r>
              <a:rPr lang="de-DE" sz="2000" strike="noStrike" spc="-1" dirty="0"/>
              <a:t> and </a:t>
            </a:r>
            <a:r>
              <a:rPr lang="de-DE" sz="2000" strike="noStrike" spc="-1" dirty="0" err="1"/>
              <a:t>more</a:t>
            </a:r>
            <a:r>
              <a:rPr lang="de-DE" sz="2000" strike="noStrike" spc="-1" dirty="0"/>
              <a:t> </a:t>
            </a:r>
            <a:r>
              <a:rPr lang="de-DE" sz="2000" strike="noStrike" spc="-1" dirty="0" err="1"/>
              <a:t>offers</a:t>
            </a:r>
            <a:r>
              <a:rPr lang="de-DE" sz="2000" strike="noStrike" spc="-1" dirty="0"/>
              <a:t> </a:t>
            </a:r>
            <a:r>
              <a:rPr lang="de-DE" sz="2000" strike="noStrike" spc="-1" dirty="0" err="1"/>
              <a:t>emergingcontinuously</a:t>
            </a:r>
            <a:r>
              <a:rPr lang="de-DE" sz="2000" strike="noStrike" spc="-1" dirty="0"/>
              <a:t>. At the same time, </a:t>
            </a:r>
            <a:r>
              <a:rPr lang="de-DE" sz="2000" strike="noStrike" spc="-1" dirty="0" err="1"/>
              <a:t>there</a:t>
            </a:r>
            <a:r>
              <a:rPr lang="de-DE" sz="2000" strike="noStrike" spc="-1" dirty="0"/>
              <a:t> </a:t>
            </a:r>
            <a:r>
              <a:rPr lang="de-DE" sz="2000" strike="noStrike" spc="-1" dirty="0" err="1"/>
              <a:t>is</a:t>
            </a:r>
            <a:r>
              <a:rPr lang="de-DE" sz="2000" strike="noStrike" spc="-1" dirty="0"/>
              <a:t> an </a:t>
            </a:r>
            <a:r>
              <a:rPr lang="de-DE" sz="2000" strike="noStrike" spc="-1" dirty="0" err="1"/>
              <a:t>increasing</a:t>
            </a:r>
            <a:r>
              <a:rPr lang="de-DE" sz="2000" strike="noStrike" spc="-1" dirty="0"/>
              <a:t> </a:t>
            </a:r>
            <a:r>
              <a:rPr lang="de-DE" sz="2000" strike="noStrike" spc="-1" dirty="0" err="1"/>
              <a:t>need</a:t>
            </a:r>
            <a:r>
              <a:rPr lang="de-DE" sz="2000" strike="noStrike" spc="-1" dirty="0"/>
              <a:t> to </a:t>
            </a:r>
            <a:r>
              <a:rPr lang="de-DE" sz="2000" strike="noStrike" spc="-1" dirty="0" err="1"/>
              <a:t>be</a:t>
            </a:r>
            <a:r>
              <a:rPr lang="de-DE" sz="2000" strike="noStrike" spc="-1" dirty="0"/>
              <a:t> </a:t>
            </a:r>
            <a:r>
              <a:rPr lang="de-DE" sz="2000" strike="noStrike" spc="-1" dirty="0" err="1"/>
              <a:t>able</a:t>
            </a:r>
            <a:r>
              <a:rPr lang="de-DE" sz="2000" strike="noStrike" spc="-1" dirty="0"/>
              <a:t> to </a:t>
            </a:r>
            <a:r>
              <a:rPr lang="de-DE" sz="2000" strike="noStrike" spc="-1" dirty="0" err="1"/>
              <a:t>access</a:t>
            </a:r>
            <a:r>
              <a:rPr lang="de-DE" sz="2000" strike="noStrike" spc="-1" dirty="0"/>
              <a:t> high-level computing and </a:t>
            </a:r>
            <a:r>
              <a:rPr lang="de-DE" sz="2000" strike="noStrike" spc="-1" dirty="0" err="1"/>
              <a:t>other</a:t>
            </a:r>
            <a:r>
              <a:rPr lang="de-DE" sz="2000" strike="noStrike" spc="-1" dirty="0"/>
              <a:t> IT services.</a:t>
            </a:r>
            <a:br>
              <a:rPr sz="2000" dirty="0"/>
            </a:br>
            <a:r>
              <a:rPr lang="de-DE" sz="2000" strike="noStrike" spc="-1" dirty="0"/>
              <a:t>With </a:t>
            </a:r>
            <a:r>
              <a:rPr lang="de-DE" sz="2000" strike="noStrike" spc="-1" dirty="0" err="1"/>
              <a:t>focusing</a:t>
            </a:r>
            <a:r>
              <a:rPr lang="de-DE" sz="2000" strike="noStrike" spc="-1" dirty="0"/>
              <a:t> on the </a:t>
            </a:r>
            <a:r>
              <a:rPr lang="de-DE" sz="2000" strike="noStrike" spc="-1" dirty="0" err="1"/>
              <a:t>one</a:t>
            </a:r>
            <a:r>
              <a:rPr lang="de-DE" sz="2000" strike="noStrike" spc="-1" dirty="0"/>
              <a:t> Earth, </a:t>
            </a:r>
            <a:r>
              <a:rPr lang="de-DE" sz="2000" strike="noStrike" spc="-1" dirty="0" err="1"/>
              <a:t>we</a:t>
            </a:r>
            <a:r>
              <a:rPr lang="de-DE" sz="2000" strike="noStrike" spc="-1" dirty="0"/>
              <a:t> </a:t>
            </a:r>
            <a:r>
              <a:rPr lang="de-DE" sz="2000" strike="noStrike" spc="-1" dirty="0" err="1"/>
              <a:t>must</a:t>
            </a:r>
            <a:r>
              <a:rPr lang="de-DE" sz="2000" strike="noStrike" spc="-1" dirty="0"/>
              <a:t> </a:t>
            </a:r>
            <a:r>
              <a:rPr lang="de-DE" sz="2000" strike="noStrike" spc="-1" dirty="0" err="1"/>
              <a:t>build</a:t>
            </a:r>
            <a:r>
              <a:rPr lang="de-DE" sz="2000" strike="noStrike" spc="-1" dirty="0"/>
              <a:t> on </a:t>
            </a:r>
            <a:r>
              <a:rPr lang="de-DE" sz="2000" strike="noStrike" spc="-1" dirty="0" err="1"/>
              <a:t>these</a:t>
            </a:r>
            <a:r>
              <a:rPr lang="de-DE" sz="2000" strike="noStrike" spc="-1" dirty="0"/>
              <a:t> </a:t>
            </a:r>
            <a:r>
              <a:rPr lang="de-DE" sz="2000" strike="noStrike" spc="-1" dirty="0" err="1"/>
              <a:t>offerings</a:t>
            </a:r>
            <a:r>
              <a:rPr lang="de-DE" sz="2000" strike="noStrike" spc="-1" dirty="0"/>
              <a:t>, </a:t>
            </a:r>
            <a:r>
              <a:rPr lang="de-DE" sz="2000" strike="noStrike" spc="-1" dirty="0" err="1"/>
              <a:t>combining</a:t>
            </a:r>
            <a:r>
              <a:rPr lang="de-DE" sz="2000" strike="noStrike" spc="-1" dirty="0"/>
              <a:t> </a:t>
            </a:r>
            <a:r>
              <a:rPr lang="de-DE" sz="2000" strike="noStrike" spc="-1" dirty="0" err="1"/>
              <a:t>them</a:t>
            </a:r>
            <a:r>
              <a:rPr lang="de-DE" sz="2000" strike="noStrike" spc="-1" dirty="0"/>
              <a:t> </a:t>
            </a:r>
            <a:r>
              <a:rPr lang="de-DE" sz="2000" strike="noStrike" spc="-1" dirty="0" err="1"/>
              <a:t>into</a:t>
            </a:r>
            <a:r>
              <a:rPr lang="de-DE" sz="2000" strike="noStrike" spc="-1" dirty="0"/>
              <a:t> a </a:t>
            </a:r>
            <a:r>
              <a:rPr lang="de-DE" sz="2000" strike="noStrike" spc="-1" dirty="0" err="1"/>
              <a:t>comprehensive</a:t>
            </a:r>
            <a:r>
              <a:rPr lang="de-DE" sz="2000" strike="noStrike" spc="-1" dirty="0"/>
              <a:t> </a:t>
            </a:r>
            <a:r>
              <a:rPr lang="de-DE" sz="2000" strike="noStrike" spc="-1" dirty="0" err="1"/>
              <a:t>portfolio</a:t>
            </a:r>
            <a:r>
              <a:rPr lang="de-DE" sz="2000" strike="noStrike" spc="-1" dirty="0"/>
              <a:t> </a:t>
            </a:r>
            <a:r>
              <a:rPr lang="de-DE" sz="2000" strike="noStrike" spc="-1" dirty="0" err="1"/>
              <a:t>ofhigh</a:t>
            </a:r>
            <a:r>
              <a:rPr lang="de-DE" sz="2000" strike="noStrike" spc="-1" dirty="0"/>
              <a:t>-quality services, </a:t>
            </a:r>
            <a:r>
              <a:rPr lang="de-DE" sz="2000" strike="noStrike" spc="-1" dirty="0" err="1"/>
              <a:t>which</a:t>
            </a:r>
            <a:r>
              <a:rPr lang="de-DE" sz="2000" strike="noStrike" spc="-1" dirty="0"/>
              <a:t> </a:t>
            </a:r>
            <a:r>
              <a:rPr lang="de-DE" sz="2000" strike="noStrike" spc="-1" dirty="0" err="1"/>
              <a:t>our</a:t>
            </a:r>
            <a:r>
              <a:rPr lang="de-DE" sz="2000" strike="noStrike" spc="-1" dirty="0"/>
              <a:t> </a:t>
            </a:r>
            <a:r>
              <a:rPr lang="de-DE" sz="2000" strike="noStrike" spc="-1" dirty="0" err="1"/>
              <a:t>user</a:t>
            </a:r>
            <a:r>
              <a:rPr lang="de-DE" sz="2000" strike="noStrike" spc="-1" dirty="0"/>
              <a:t> community </a:t>
            </a:r>
            <a:r>
              <a:rPr lang="de-DE" sz="2000" strike="noStrike" spc="-1" dirty="0" err="1"/>
              <a:t>can</a:t>
            </a:r>
            <a:r>
              <a:rPr lang="de-DE" sz="2000" strike="noStrike" spc="-1" dirty="0"/>
              <a:t> </a:t>
            </a:r>
            <a:r>
              <a:rPr lang="de-DE" sz="2000" strike="noStrike" spc="-1" dirty="0" err="1"/>
              <a:t>rely</a:t>
            </a:r>
            <a:r>
              <a:rPr lang="de-DE" sz="2000" strike="noStrike" spc="-1" dirty="0"/>
              <a:t> on also in a </a:t>
            </a:r>
            <a:r>
              <a:rPr lang="de-DE" sz="2000" strike="noStrike" spc="-1" dirty="0" err="1"/>
              <a:t>somewhat</a:t>
            </a:r>
            <a:r>
              <a:rPr lang="de-DE" sz="2000" strike="noStrike" spc="-1" dirty="0"/>
              <a:t> </a:t>
            </a:r>
            <a:r>
              <a:rPr lang="de-DE" sz="2000" strike="noStrike" spc="-1" dirty="0" err="1"/>
              <a:t>more</a:t>
            </a:r>
            <a:r>
              <a:rPr lang="de-DE" sz="2000" strike="noStrike" spc="-1" dirty="0"/>
              <a:t> </a:t>
            </a:r>
            <a:r>
              <a:rPr lang="de-DE" sz="2000" strike="noStrike" spc="-1" dirty="0" err="1"/>
              <a:t>distant</a:t>
            </a:r>
            <a:r>
              <a:rPr lang="de-DE" sz="2000" strike="noStrike" spc="-1" dirty="0"/>
              <a:t> </a:t>
            </a:r>
            <a:r>
              <a:rPr lang="de-DE" sz="2000" strike="noStrike" spc="-1" dirty="0" err="1"/>
              <a:t>future</a:t>
            </a:r>
            <a:r>
              <a:rPr lang="de-DE" sz="2000" strike="noStrike" spc="-1" dirty="0"/>
              <a:t>. This </a:t>
            </a:r>
            <a:r>
              <a:rPr lang="de-DE" sz="2000" strike="noStrike" spc="-1" dirty="0" err="1"/>
              <a:t>is</a:t>
            </a:r>
            <a:r>
              <a:rPr lang="de-DE" sz="2000" strike="noStrike" spc="-1" dirty="0"/>
              <a:t> </a:t>
            </a:r>
            <a:r>
              <a:rPr lang="de-DE" sz="2000" strike="noStrike" spc="-1" dirty="0" err="1"/>
              <a:t>why</a:t>
            </a:r>
            <a:r>
              <a:rPr lang="de-DE" sz="2000" strike="noStrike" spc="-1" dirty="0"/>
              <a:t> </a:t>
            </a:r>
            <a:r>
              <a:rPr lang="de-DE" sz="2000" strike="noStrike" spc="-1" dirty="0" err="1"/>
              <a:t>ourgeneral</a:t>
            </a:r>
            <a:r>
              <a:rPr lang="de-DE" sz="2000" strike="noStrike" spc="-1" dirty="0"/>
              <a:t> </a:t>
            </a:r>
            <a:r>
              <a:rPr lang="de-DE" sz="2000" strike="noStrike" spc="-1" dirty="0" err="1"/>
              <a:t>approach</a:t>
            </a:r>
            <a:r>
              <a:rPr lang="de-DE" sz="2000" strike="noStrike" spc="-1" dirty="0"/>
              <a:t> </a:t>
            </a:r>
            <a:r>
              <a:rPr lang="de-DE" sz="2000" strike="noStrike" spc="-1" dirty="0" err="1"/>
              <a:t>is</a:t>
            </a:r>
            <a:r>
              <a:rPr lang="de-DE" sz="2000" strike="noStrike" spc="-1" dirty="0"/>
              <a:t> open for </a:t>
            </a:r>
            <a:r>
              <a:rPr lang="de-DE" sz="2000" strike="noStrike" spc="-1" dirty="0" err="1"/>
              <a:t>others</a:t>
            </a:r>
            <a:r>
              <a:rPr lang="de-DE" sz="2000" strike="noStrike" spc="-1" dirty="0"/>
              <a:t> to contribute, </a:t>
            </a:r>
            <a:r>
              <a:rPr lang="de-DE" sz="2000" strike="noStrike" spc="-1" dirty="0" err="1"/>
              <a:t>while</a:t>
            </a:r>
            <a:r>
              <a:rPr lang="de-DE" sz="2000" strike="noStrike" spc="-1" dirty="0"/>
              <a:t> at the same time </a:t>
            </a:r>
            <a:r>
              <a:rPr lang="de-DE" sz="2000" strike="noStrike" spc="-1" dirty="0" err="1"/>
              <a:t>working</a:t>
            </a:r>
            <a:r>
              <a:rPr lang="de-DE" sz="2000" strike="noStrike" spc="-1" dirty="0"/>
              <a:t> to </a:t>
            </a:r>
            <a:r>
              <a:rPr lang="de-DE" sz="2000" strike="noStrike" spc="-1" dirty="0" err="1"/>
              <a:t>assure</a:t>
            </a:r>
            <a:r>
              <a:rPr lang="de-DE" sz="2000" strike="noStrike" spc="-1" dirty="0"/>
              <a:t> </a:t>
            </a:r>
            <a:r>
              <a:rPr lang="de-DE" sz="2000" strike="noStrike" spc="-1" dirty="0" err="1"/>
              <a:t>sufficient</a:t>
            </a:r>
            <a:r>
              <a:rPr lang="de-DE" sz="2000" strike="noStrike" spc="-1" dirty="0"/>
              <a:t> </a:t>
            </a:r>
            <a:r>
              <a:rPr lang="de-DE" sz="2000" strike="noStrike" spc="-1" dirty="0" err="1"/>
              <a:t>quality</a:t>
            </a:r>
            <a:r>
              <a:rPr lang="de-DE" sz="2000" strike="noStrike" spc="-1" dirty="0"/>
              <a:t> of such </a:t>
            </a:r>
            <a:r>
              <a:rPr lang="de-DE" sz="2000" strike="noStrike" spc="-1" dirty="0" err="1"/>
              <a:t>contributions</a:t>
            </a:r>
            <a:r>
              <a:rPr lang="de-DE" sz="2000" strike="noStrike" spc="-1" dirty="0"/>
              <a:t>.</a:t>
            </a:r>
            <a:br>
              <a:rPr sz="2000" dirty="0"/>
            </a:br>
            <a:r>
              <a:rPr lang="de-DE" sz="2000" strike="noStrike" spc="-1" dirty="0"/>
              <a:t>For the </a:t>
            </a:r>
            <a:r>
              <a:rPr lang="de-DE" sz="2000" strike="noStrike" spc="-1" dirty="0" err="1"/>
              <a:t>coming</a:t>
            </a:r>
            <a:r>
              <a:rPr lang="de-DE" sz="2000" strike="noStrike" spc="-1" dirty="0"/>
              <a:t> </a:t>
            </a:r>
            <a:r>
              <a:rPr lang="de-DE" sz="2000" strike="noStrike" spc="-1" dirty="0" err="1"/>
              <a:t>phase</a:t>
            </a:r>
            <a:r>
              <a:rPr lang="de-DE" sz="2000" strike="noStrike" spc="-1" dirty="0"/>
              <a:t>, </a:t>
            </a:r>
            <a:r>
              <a:rPr lang="de-DE" sz="2000" strike="noStrike" spc="-1" dirty="0" err="1"/>
              <a:t>we</a:t>
            </a:r>
            <a:r>
              <a:rPr lang="de-DE" sz="2000" strike="noStrike" spc="-1" dirty="0"/>
              <a:t> </a:t>
            </a:r>
            <a:r>
              <a:rPr lang="de-DE" sz="2000" strike="noStrike" spc="-1" dirty="0" err="1"/>
              <a:t>aim</a:t>
            </a:r>
            <a:r>
              <a:rPr lang="de-DE" sz="2000" strike="noStrike" spc="-1" dirty="0"/>
              <a:t> to </a:t>
            </a:r>
            <a:r>
              <a:rPr lang="de-DE" sz="2000" strike="noStrike" spc="-1" dirty="0" err="1"/>
              <a:t>closer</a:t>
            </a:r>
            <a:r>
              <a:rPr lang="de-DE" sz="2000" strike="noStrike" spc="-1" dirty="0"/>
              <a:t> </a:t>
            </a:r>
            <a:r>
              <a:rPr lang="de-DE" sz="2000" strike="noStrike" spc="-1" dirty="0" err="1"/>
              <a:t>integrate</a:t>
            </a:r>
            <a:r>
              <a:rPr lang="de-DE" sz="2000" strike="noStrike" spc="-1" dirty="0"/>
              <a:t> </a:t>
            </a:r>
            <a:r>
              <a:rPr lang="de-DE" sz="2000" strike="noStrike" spc="-1" dirty="0" err="1"/>
              <a:t>our</a:t>
            </a:r>
            <a:r>
              <a:rPr lang="de-DE" sz="2000" strike="noStrike" spc="-1" dirty="0"/>
              <a:t> service </a:t>
            </a:r>
            <a:r>
              <a:rPr lang="de-DE" sz="2000" strike="noStrike" spc="-1" dirty="0" err="1"/>
              <a:t>portfolio</a:t>
            </a:r>
            <a:r>
              <a:rPr lang="de-DE" sz="2000" strike="noStrike" spc="-1" dirty="0"/>
              <a:t> </a:t>
            </a:r>
            <a:r>
              <a:rPr lang="de-DE" sz="2000" strike="noStrike" spc="-1" dirty="0" err="1"/>
              <a:t>into</a:t>
            </a:r>
            <a:r>
              <a:rPr lang="de-DE" sz="2000" strike="noStrike" spc="-1" dirty="0"/>
              <a:t> the </a:t>
            </a:r>
            <a:r>
              <a:rPr lang="de-DE" sz="2000" strike="noStrike" spc="-1" dirty="0" err="1"/>
              <a:t>emerging</a:t>
            </a:r>
            <a:r>
              <a:rPr lang="de-DE" sz="2000" strike="noStrike" spc="-1" dirty="0"/>
              <a:t> network of NFDI </a:t>
            </a:r>
            <a:r>
              <a:rPr lang="de-DE" sz="2000" strike="noStrike" spc="-1" dirty="0" err="1"/>
              <a:t>as</a:t>
            </a:r>
            <a:r>
              <a:rPr lang="de-DE" sz="2000" strike="noStrike" spc="-1" dirty="0"/>
              <a:t> </a:t>
            </a:r>
            <a:r>
              <a:rPr lang="de-DE" sz="2000" strike="noStrike" spc="-1" dirty="0" err="1"/>
              <a:t>well</a:t>
            </a:r>
            <a:r>
              <a:rPr lang="de-DE" sz="2000" strike="noStrike" spc="-1" dirty="0"/>
              <a:t> </a:t>
            </a:r>
            <a:r>
              <a:rPr lang="de-DE" sz="2000" strike="noStrike" spc="-1" dirty="0" err="1"/>
              <a:t>as</a:t>
            </a:r>
            <a:r>
              <a:rPr lang="de-DE" sz="2000" strike="noStrike" spc="-1" dirty="0"/>
              <a:t> the European open </a:t>
            </a:r>
            <a:r>
              <a:rPr lang="de-DE" sz="2000" strike="noStrike" spc="-1" dirty="0" err="1"/>
              <a:t>science</a:t>
            </a:r>
            <a:r>
              <a:rPr lang="de-DE" sz="2000" strike="noStrike" spc="-1" dirty="0"/>
              <a:t> </a:t>
            </a:r>
            <a:r>
              <a:rPr lang="de-DE" sz="2000" strike="noStrike" spc="-1" dirty="0" err="1"/>
              <a:t>cloud</a:t>
            </a:r>
            <a:r>
              <a:rPr lang="de-DE" sz="2000" strike="noStrike" spc="-1" dirty="0"/>
              <a:t>. </a:t>
            </a:r>
            <a:endParaRPr lang="en-US" sz="2000" strike="noStrike" spc="-1" dirty="0"/>
          </a:p>
          <a:p>
            <a:pPr marL="216000" indent="-216000">
              <a:lnSpc>
                <a:spcPct val="100000"/>
              </a:lnSpc>
              <a:buNone/>
              <a:tabLst>
                <a:tab pos="0" algn="l"/>
              </a:tabLst>
            </a:pPr>
            <a:endParaRPr lang="en-US" sz="2000" strike="noStrike" spc="-1" dirty="0"/>
          </a:p>
        </p:txBody>
      </p:sp>
      <p:sp>
        <p:nvSpPr>
          <p:cNvPr id="399" name="PlaceHolder 3"/>
          <p:cNvSpPr>
            <a:spLocks noGrp="1"/>
          </p:cNvSpPr>
          <p:nvPr>
            <p:ph type="sldNum" idx="16"/>
          </p:nvPr>
        </p:nvSpPr>
        <p:spPr>
          <a:xfrm>
            <a:off x="3884760" y="8685360"/>
            <a:ext cx="2971080" cy="457920"/>
          </a:xfrm>
          <a:prstGeom prst="rect">
            <a:avLst/>
          </a:prstGeom>
          <a:noFill/>
          <a:ln w="0">
            <a:noFill/>
          </a:ln>
        </p:spPr>
        <p:txBody>
          <a:bodyPr lIns="0" tIns="0" rIns="0" bIns="0" anchor="b">
            <a:noAutofit/>
          </a:bodyPr>
          <a:lstStyle>
            <a:lvl1pPr algn="r">
              <a:lnSpc>
                <a:spcPct val="100000"/>
              </a:lnSpc>
              <a:buNone/>
              <a:defRPr lang="de-DE" sz="1200" b="0" strike="noStrike" spc="-1">
                <a:latin typeface="Times New Roman"/>
              </a:defRPr>
            </a:lvl1pPr>
          </a:lstStyle>
          <a:p>
            <a:pPr algn="r">
              <a:lnSpc>
                <a:spcPct val="100000"/>
              </a:lnSpc>
              <a:buNone/>
            </a:pPr>
            <a:fld id="{6F11E866-8793-4AE7-8814-D53CFCF3DF51}" type="slidenum">
              <a:rPr lang="de-DE" sz="1200" b="0" strike="noStrike" spc="-1">
                <a:latin typeface="Times New Roman"/>
              </a:rPr>
              <a:t>7</a:t>
            </a:fld>
            <a:endParaRPr lang="en-US" sz="12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PlaceHolder 1"/>
          <p:cNvSpPr>
            <a:spLocks noGrp="1" noRot="1" noChangeAspect="1"/>
          </p:cNvSpPr>
          <p:nvPr>
            <p:ph type="sldImg"/>
          </p:nvPr>
        </p:nvSpPr>
        <p:spPr>
          <a:xfrm>
            <a:off x="685800" y="1143000"/>
            <a:ext cx="5486400" cy="3086100"/>
          </a:xfrm>
          <a:prstGeom prst="rect">
            <a:avLst/>
          </a:prstGeom>
          <a:ln w="0">
            <a:noFill/>
          </a:ln>
        </p:spPr>
      </p:sp>
      <p:sp>
        <p:nvSpPr>
          <p:cNvPr id="401"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endParaRPr lang="en-US" sz="2000" strike="noStrike" spc="-1" dirty="0"/>
          </a:p>
        </p:txBody>
      </p:sp>
      <p:sp>
        <p:nvSpPr>
          <p:cNvPr id="402" name="PlaceHolder 3"/>
          <p:cNvSpPr>
            <a:spLocks noGrp="1"/>
          </p:cNvSpPr>
          <p:nvPr>
            <p:ph type="sldNum" idx="17"/>
          </p:nvPr>
        </p:nvSpPr>
        <p:spPr>
          <a:xfrm>
            <a:off x="3884760" y="8685360"/>
            <a:ext cx="2971080" cy="457920"/>
          </a:xfrm>
          <a:prstGeom prst="rect">
            <a:avLst/>
          </a:prstGeom>
          <a:noFill/>
          <a:ln w="0">
            <a:noFill/>
          </a:ln>
        </p:spPr>
        <p:txBody>
          <a:bodyPr lIns="0" tIns="0" rIns="0" bIns="0" anchor="b">
            <a:noAutofit/>
          </a:bodyPr>
          <a:lstStyle>
            <a:lvl1pPr algn="r">
              <a:lnSpc>
                <a:spcPct val="100000"/>
              </a:lnSpc>
              <a:buNone/>
              <a:defRPr lang="de-DE" sz="1200" b="0" strike="noStrike" spc="-1">
                <a:latin typeface="Times New Roman"/>
              </a:defRPr>
            </a:lvl1pPr>
          </a:lstStyle>
          <a:p>
            <a:pPr algn="r">
              <a:lnSpc>
                <a:spcPct val="100000"/>
              </a:lnSpc>
              <a:buNone/>
            </a:pPr>
            <a:fld id="{627F70DF-1EC1-4EA4-9743-1678579CF2DC}" type="slidenum">
              <a:rPr lang="de-DE" sz="1200" b="0" strike="noStrike" spc="-1">
                <a:latin typeface="Times New Roman"/>
              </a:rPr>
              <a:t>8</a:t>
            </a:fld>
            <a:endParaRPr lang="en-US" sz="1200" b="0" strike="noStrike" spc="-1">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PlaceHolder 1"/>
          <p:cNvSpPr>
            <a:spLocks noGrp="1" noRot="1" noChangeAspect="1"/>
          </p:cNvSpPr>
          <p:nvPr>
            <p:ph type="sldImg"/>
          </p:nvPr>
        </p:nvSpPr>
        <p:spPr>
          <a:xfrm>
            <a:off x="685800" y="1143000"/>
            <a:ext cx="5486400" cy="3086100"/>
          </a:xfrm>
          <a:prstGeom prst="rect">
            <a:avLst/>
          </a:prstGeom>
          <a:ln w="0">
            <a:noFill/>
          </a:ln>
        </p:spPr>
      </p:sp>
      <p:sp>
        <p:nvSpPr>
          <p:cNvPr id="404"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indent="-216000">
              <a:lnSpc>
                <a:spcPct val="100000"/>
              </a:lnSpc>
              <a:buNone/>
              <a:tabLst>
                <a:tab pos="0" algn="l"/>
              </a:tabLst>
            </a:pPr>
            <a:r>
              <a:rPr lang="en-GB" sz="2000" strike="noStrike" spc="-1" dirty="0"/>
              <a:t>The </a:t>
            </a:r>
            <a:r>
              <a:rPr lang="en-GB" sz="2000" strike="noStrike" spc="-1" dirty="0" err="1"/>
              <a:t>EduTrain</a:t>
            </a:r>
            <a:r>
              <a:rPr lang="en-GB" sz="2000" strike="noStrike" spc="-1" dirty="0"/>
              <a:t> portal is learning management system where students can take a course at their own pace. The interactive courses offered there are also available on NFDI’s GitLab, so that the individual parts of a course – individual sections, notebooks, or even single images – can be reused for other training formats in NFDI4Earth and beyond. </a:t>
            </a:r>
            <a:endParaRPr lang="en-US" sz="2000" strike="noStrike" spc="-1" dirty="0"/>
          </a:p>
          <a:p>
            <a:pPr marL="216000" indent="-216000">
              <a:lnSpc>
                <a:spcPct val="100000"/>
              </a:lnSpc>
              <a:buNone/>
              <a:tabLst>
                <a:tab pos="0" algn="l"/>
              </a:tabLst>
            </a:pPr>
            <a:endParaRPr lang="en-US" sz="2000" strike="noStrike" spc="-1" dirty="0"/>
          </a:p>
          <a:p>
            <a:pPr marL="216000" indent="-216000">
              <a:lnSpc>
                <a:spcPct val="100000"/>
              </a:lnSpc>
              <a:buNone/>
              <a:tabLst>
                <a:tab pos="0" algn="l"/>
              </a:tabLst>
            </a:pPr>
            <a:r>
              <a:rPr lang="en-GB" sz="2000" strike="noStrike" spc="-1" dirty="0"/>
              <a:t>All materials are provided with metadata, and we have already made the first steps to combine modules from our platform into personalised learning paths. Each person comes with very specific pervious knowledge, and we will soon be able to apply language models to recommend modules and exercises that fit a person’s pervious knowledge, learning goals and the application area. This way, we also support lifelong learning and enable experienced researchers to learn additional new skills.</a:t>
            </a:r>
            <a:endParaRPr lang="en-US" sz="2000" strike="noStrike" spc="-1" dirty="0"/>
          </a:p>
          <a:p>
            <a:pPr marL="216000" indent="-216000">
              <a:lnSpc>
                <a:spcPct val="100000"/>
              </a:lnSpc>
              <a:buNone/>
              <a:tabLst>
                <a:tab pos="0" algn="l"/>
              </a:tabLst>
            </a:pPr>
            <a:endParaRPr lang="en-US" sz="2000" strike="noStrike" spc="-1" dirty="0"/>
          </a:p>
          <a:p>
            <a:pPr marL="216000" indent="-216000">
              <a:lnSpc>
                <a:spcPct val="100000"/>
              </a:lnSpc>
              <a:buNone/>
              <a:tabLst>
                <a:tab pos="0" algn="l"/>
              </a:tabLst>
            </a:pPr>
            <a:r>
              <a:rPr lang="en-GB" sz="2000" strike="noStrike" spc="-1" dirty="0"/>
              <a:t>On the technology side, the portal does not reinvent the wheel. We use the open-source platform </a:t>
            </a:r>
            <a:r>
              <a:rPr lang="en-GB" sz="2000" strike="noStrike" spc="-1" dirty="0" err="1"/>
              <a:t>OpenEdX</a:t>
            </a:r>
            <a:r>
              <a:rPr lang="en-GB" sz="2000" strike="noStrike" spc="-1" dirty="0"/>
              <a:t> as a basis and build on Base4NFDI services where possible, such as for authentication and soon for the deployment of interactive notebooks. </a:t>
            </a:r>
            <a:endParaRPr lang="en-US" sz="2000" strike="noStrike" spc="-1" dirty="0"/>
          </a:p>
        </p:txBody>
      </p:sp>
      <p:sp>
        <p:nvSpPr>
          <p:cNvPr id="405" name="PlaceHolder 3"/>
          <p:cNvSpPr>
            <a:spLocks noGrp="1"/>
          </p:cNvSpPr>
          <p:nvPr>
            <p:ph type="sldNum" idx="18"/>
          </p:nvPr>
        </p:nvSpPr>
        <p:spPr>
          <a:xfrm>
            <a:off x="3884760" y="8685360"/>
            <a:ext cx="2971080" cy="457920"/>
          </a:xfrm>
          <a:prstGeom prst="rect">
            <a:avLst/>
          </a:prstGeom>
          <a:noFill/>
          <a:ln w="0">
            <a:noFill/>
          </a:ln>
        </p:spPr>
        <p:txBody>
          <a:bodyPr lIns="0" tIns="0" rIns="0" bIns="0" anchor="b">
            <a:noAutofit/>
          </a:bodyPr>
          <a:lstStyle>
            <a:lvl1pPr algn="r">
              <a:lnSpc>
                <a:spcPct val="100000"/>
              </a:lnSpc>
              <a:buNone/>
              <a:defRPr lang="de-DE" sz="1200" b="0" strike="noStrike" spc="-1">
                <a:latin typeface="Times New Roman"/>
              </a:defRPr>
            </a:lvl1pPr>
          </a:lstStyle>
          <a:p>
            <a:pPr algn="r">
              <a:lnSpc>
                <a:spcPct val="100000"/>
              </a:lnSpc>
              <a:buNone/>
            </a:pPr>
            <a:fld id="{4087DAB0-5561-469E-AD04-7109E0CB7E8D}" type="slidenum">
              <a:rPr lang="de-DE" sz="1200" b="0" strike="noStrike" spc="-1">
                <a:latin typeface="Times New Roman"/>
              </a:rPr>
              <a:t>9</a:t>
            </a:fld>
            <a:endParaRPr lang="en-US" sz="12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PlaceHolder 1"/>
          <p:cNvSpPr>
            <a:spLocks noGrp="1" noRot="1" noChangeAspect="1"/>
          </p:cNvSpPr>
          <p:nvPr>
            <p:ph type="sldImg"/>
          </p:nvPr>
        </p:nvSpPr>
        <p:spPr>
          <a:xfrm>
            <a:off x="685800" y="1143000"/>
            <a:ext cx="5486400" cy="3086100"/>
          </a:xfrm>
          <a:prstGeom prst="rect">
            <a:avLst/>
          </a:prstGeom>
          <a:ln w="0">
            <a:noFill/>
          </a:ln>
        </p:spPr>
      </p:sp>
      <p:sp>
        <p:nvSpPr>
          <p:cNvPr id="407"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indent="-216000" algn="just">
              <a:lnSpc>
                <a:spcPct val="107000"/>
              </a:lnSpc>
              <a:spcAft>
                <a:spcPts val="799"/>
              </a:spcAft>
              <a:buNone/>
              <a:tabLst>
                <a:tab pos="0" algn="l"/>
              </a:tabLst>
            </a:pPr>
            <a:r>
              <a:rPr lang="en-US" sz="1800" b="0" strike="noStrike" spc="-1" dirty="0">
                <a:latin typeface="Open Sans Light"/>
                <a:ea typeface="Calibri"/>
              </a:rPr>
              <a:t>Today we can say, that we have succeeded in bringing together the breadth of Earth System Sciences in Germany  in NFDI4Earth, making us one of the largest NFDI consortia. </a:t>
            </a:r>
            <a:endParaRPr lang="en-US" sz="1800" strike="noStrike" spc="-1" dirty="0"/>
          </a:p>
          <a:p>
            <a:pPr marL="216000" indent="-216000" algn="just">
              <a:lnSpc>
                <a:spcPct val="107000"/>
              </a:lnSpc>
              <a:spcAft>
                <a:spcPts val="799"/>
              </a:spcAft>
              <a:buNone/>
              <a:tabLst>
                <a:tab pos="0" algn="l"/>
              </a:tabLst>
            </a:pPr>
            <a:r>
              <a:rPr lang="en-US" sz="1800" b="0" strike="noStrike" spc="-1" dirty="0">
                <a:latin typeface="Open Sans Light"/>
                <a:ea typeface="Calibri"/>
              </a:rPr>
              <a:t>Half of our consortium consists of universities, which play a key role in multiplying our impact. With our numerous exchange formats and cooperation agreements with ongoing research projects, we have succeeded in reaching our community – especially those close to research. The prominent reference to NFDI4Earth in the Leopoldina report on Earth System Sciences is proof that we have achieved visibility and acceptance in our national research system. </a:t>
            </a:r>
            <a:endParaRPr lang="en-US" sz="1800" strike="noStrike" spc="-1" dirty="0"/>
          </a:p>
          <a:p>
            <a:pPr marL="216000" indent="-216000" algn="just">
              <a:lnSpc>
                <a:spcPct val="107000"/>
              </a:lnSpc>
              <a:spcAft>
                <a:spcPts val="799"/>
              </a:spcAft>
              <a:buNone/>
              <a:tabLst>
                <a:tab pos="0" algn="l"/>
              </a:tabLst>
            </a:pPr>
            <a:r>
              <a:rPr lang="en-US" sz="1800" b="0" strike="noStrike" spc="-1" dirty="0">
                <a:latin typeface="Open Sans Light"/>
                <a:ea typeface="Calibri"/>
              </a:rPr>
              <a:t>We also integrate government partners such as the the German Weather Service – as public data is a key asset for our research.</a:t>
            </a:r>
            <a:endParaRPr lang="en-US" sz="1800" strike="noStrike" spc="-1" dirty="0"/>
          </a:p>
          <a:p>
            <a:pPr marL="216000" indent="-216000" algn="just">
              <a:lnSpc>
                <a:spcPct val="107000"/>
              </a:lnSpc>
              <a:spcAft>
                <a:spcPts val="799"/>
              </a:spcAft>
              <a:buNone/>
              <a:tabLst>
                <a:tab pos="0" algn="l"/>
              </a:tabLst>
            </a:pPr>
            <a:r>
              <a:rPr lang="en-GB" sz="1800" b="0" strike="noStrike" spc="-1" dirty="0">
                <a:latin typeface="Open Sans Light"/>
                <a:ea typeface="Calibri"/>
              </a:rPr>
              <a:t>We benefit greatly from the integration of relevant providers of high-performance computing and data infrastructures.</a:t>
            </a:r>
            <a:endParaRPr lang="en-US" sz="1800" strike="noStrike" spc="-1" dirty="0"/>
          </a:p>
          <a:p>
            <a:pPr marL="216000" indent="-216000" algn="just">
              <a:lnSpc>
                <a:spcPct val="107000"/>
              </a:lnSpc>
              <a:spcAft>
                <a:spcPts val="799"/>
              </a:spcAft>
              <a:buNone/>
              <a:tabLst>
                <a:tab pos="0" algn="l"/>
              </a:tabLst>
            </a:pPr>
            <a:r>
              <a:rPr lang="en-US" sz="1800" b="0" strike="noStrike" spc="-1" dirty="0">
                <a:latin typeface="Open Sans Light"/>
                <a:ea typeface="Calibri"/>
              </a:rPr>
              <a:t>This enabled us to make an important contribution to the establishment of the NFDI. The fact that we were asked to take the lead in Base4NFDI can serve as one performance indicator here. </a:t>
            </a:r>
            <a:endParaRPr lang="en-US" sz="1800" strike="noStrike" spc="-1" dirty="0"/>
          </a:p>
          <a:p>
            <a:pPr marL="216000" indent="-216000" algn="just">
              <a:lnSpc>
                <a:spcPct val="107000"/>
              </a:lnSpc>
              <a:spcAft>
                <a:spcPts val="799"/>
              </a:spcAft>
              <a:buNone/>
              <a:tabLst>
                <a:tab pos="0" algn="l"/>
              </a:tabLst>
            </a:pPr>
            <a:r>
              <a:rPr lang="en-US" sz="1800" b="0" strike="noStrike" spc="-1" dirty="0">
                <a:latin typeface="Open Sans Light"/>
                <a:ea typeface="Calibri"/>
              </a:rPr>
              <a:t>We have established an extensive international network. As discussed during the midterm review, we focused Europe in the first funding phase - but did already also reach beyond Europe.  </a:t>
            </a:r>
            <a:endParaRPr lang="en-US" sz="1800" strike="noStrike" spc="-1" dirty="0"/>
          </a:p>
          <a:p>
            <a:pPr marL="216000" indent="-216000" algn="just">
              <a:lnSpc>
                <a:spcPct val="107000"/>
              </a:lnSpc>
              <a:spcAft>
                <a:spcPts val="799"/>
              </a:spcAft>
              <a:buNone/>
              <a:tabLst>
                <a:tab pos="0" algn="l"/>
              </a:tabLst>
            </a:pPr>
            <a:endParaRPr lang="en-US" sz="1800" strike="noStrike" spc="-1" dirty="0"/>
          </a:p>
        </p:txBody>
      </p:sp>
      <p:sp>
        <p:nvSpPr>
          <p:cNvPr id="408" name="PlaceHolder 3"/>
          <p:cNvSpPr>
            <a:spLocks noGrp="1"/>
          </p:cNvSpPr>
          <p:nvPr>
            <p:ph type="sldNum" idx="19"/>
          </p:nvPr>
        </p:nvSpPr>
        <p:spPr>
          <a:xfrm>
            <a:off x="3884760" y="8685360"/>
            <a:ext cx="2971080" cy="457920"/>
          </a:xfrm>
          <a:prstGeom prst="rect">
            <a:avLst/>
          </a:prstGeom>
          <a:noFill/>
          <a:ln w="0">
            <a:noFill/>
          </a:ln>
        </p:spPr>
        <p:txBody>
          <a:bodyPr lIns="0" tIns="0" rIns="0" bIns="0" anchor="b">
            <a:noAutofit/>
          </a:bodyPr>
          <a:lstStyle>
            <a:lvl1pPr algn="r">
              <a:lnSpc>
                <a:spcPct val="100000"/>
              </a:lnSpc>
              <a:buNone/>
              <a:defRPr lang="de-DE" sz="1200" b="0" strike="noStrike" spc="-1">
                <a:latin typeface="Times New Roman"/>
              </a:defRPr>
            </a:lvl1pPr>
          </a:lstStyle>
          <a:p>
            <a:pPr algn="r">
              <a:lnSpc>
                <a:spcPct val="100000"/>
              </a:lnSpc>
              <a:buNone/>
            </a:pPr>
            <a:fld id="{1DB33F3B-B3FF-4D8B-9130-9956C51AECF8}" type="slidenum">
              <a:rPr lang="de-DE" sz="1200" b="0" strike="noStrike" spc="-1">
                <a:latin typeface="Times New Roman"/>
              </a:rPr>
              <a:t>11</a:t>
            </a:fld>
            <a:endParaRPr lang="en-US"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88E4EFF9-0D46-49A7-A6A1-9BE206AC7DA0}" type="slidenum">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31EF3BF7-9383-4718-9567-ABF2447DB113}" type="slidenum">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BF7C6E79-6B4C-4C64-AF1F-60CBACC10A04}" type="slidenum">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ED13E624-15E3-4DB3-BE3B-56AFAEBB57BD}" type="slidenum">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ea typeface="Open Sans Light" pitchFamily="2" charset="0"/>
                <a:cs typeface="Open Sans Light" pitchFamily="2" charset="0"/>
              </a:defRPr>
            </a:lvl1pPr>
          </a:lstStyle>
          <a:p>
            <a:pPr algn="ctr">
              <a:buNone/>
            </a:pPr>
            <a:endParaRPr lang="en-US" sz="4400" b="0" strike="noStrike" spc="-1" dirty="0">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lvl1pPr>
              <a:defRPr b="0" i="0" baseline="0">
                <a:latin typeface="Open Sans Light" pitchFamily="2" charset="0"/>
              </a:defRPr>
            </a:lvl1pPr>
          </a:lstStyle>
          <a:p>
            <a:pPr algn="ctr">
              <a:buNone/>
            </a:pPr>
            <a:endParaRPr lang="en-US" sz="3200" b="0" strike="noStrike" spc="-1" dirty="0">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3200" b="0" strike="noStrike" spc="-1" dirty="0">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3200" b="0" strike="noStrike" spc="-1" dirty="0">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177B0374-4A92-4657-BE61-B18AF248C4BE}" type="slidenum">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92"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3200" b="0" strike="noStrike" spc="-1" dirty="0">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94"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9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9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4323EC1E-A623-49F8-9152-AD7B1FC78F2A}" type="slidenum">
              <a:t>‹Nr.›</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9"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3200" b="0" strike="noStrike" spc="-1" dirty="0">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10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10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10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10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10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107"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10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11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111"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2AD4F60E-FE78-4CB9-A4F0-BB226F45F104}" type="slidenum">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44F71E4B-DF61-4050-A72B-D11C2DE6F7C3}" type="slidenum">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3200" b="0" strike="noStrike" spc="-1" dirty="0">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0A7BD6DB-7B21-431B-97E2-675FD1C751AD}" type="slidenum">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0D28C65E-695F-410C-941D-C097CF90EFFD}" type="slidenum">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A4FAD18D-77D7-4BE8-BC00-730554CD6655}" type="slidenum">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a:defRPr b="0" i="0">
                <a:latin typeface="Open Sans Light" pitchFamily="2" charset="0"/>
              </a:defRPr>
            </a:lvl1pPr>
          </a:lstStyle>
          <a:p>
            <a:pPr algn="ctr">
              <a:buNone/>
            </a:pPr>
            <a:endParaRPr lang="en-US" sz="4400" b="0" strike="noStrike" spc="-1" dirty="0">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lvl1pPr>
              <a:defRPr b="0" i="0">
                <a:latin typeface="Open Sans Light" pitchFamily="2" charset="0"/>
              </a:defRPr>
            </a:lvl1pPr>
          </a:lstStyle>
          <a:p>
            <a:endParaRPr lang="en-US" sz="3200" b="0" strike="noStrike" spc="-1" dirty="0">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02BC4189-E7E5-4F57-87FF-74E4AE34A0E9}" type="slidenum">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hyperlink" Target="https://www.nfdi4earth.de/" TargetMode="Externa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4.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png"/><Relationship Id="rId5" Type="http://schemas.openxmlformats.org/officeDocument/2006/relationships/slideLayout" Target="../slideLayouts/slideLayout29.xml"/><Relationship Id="rId15" Type="http://schemas.openxmlformats.org/officeDocument/2006/relationships/hyperlink" Target="https://www.nfdi.de/" TargetMode="Externa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Grafik 5"/>
          <p:cNvPicPr/>
          <p:nvPr/>
        </p:nvPicPr>
        <p:blipFill>
          <a:blip r:embed="rId14"/>
          <a:stretch/>
        </p:blipFill>
        <p:spPr>
          <a:xfrm>
            <a:off x="9908640" y="365040"/>
            <a:ext cx="1877040" cy="477000"/>
          </a:xfrm>
          <a:prstGeom prst="rect">
            <a:avLst/>
          </a:prstGeom>
          <a:ln w="0">
            <a:noFill/>
          </a:ln>
        </p:spPr>
      </p:pic>
      <p:sp>
        <p:nvSpPr>
          <p:cNvPr id="6" name="PlaceHolder 1"/>
          <p:cNvSpPr>
            <a:spLocks noGrp="1"/>
          </p:cNvSpPr>
          <p:nvPr>
            <p:ph type="ftr" idx="1"/>
          </p:nvPr>
        </p:nvSpPr>
        <p:spPr>
          <a:xfrm>
            <a:off x="533520" y="6504480"/>
            <a:ext cx="8279280" cy="215280"/>
          </a:xfrm>
          <a:prstGeom prst="rect">
            <a:avLst/>
          </a:prstGeom>
          <a:noFill/>
          <a:ln w="0">
            <a:noFill/>
          </a:ln>
        </p:spPr>
        <p:txBody>
          <a:bodyPr lIns="90000" tIns="45000" rIns="90000" bIns="45000" anchor="ctr">
            <a:noAutofit/>
          </a:bodyPr>
          <a:lstStyle>
            <a:lvl1pPr>
              <a:lnSpc>
                <a:spcPct val="100000"/>
              </a:lnSpc>
              <a:buNone/>
              <a:defRPr lang="de-DE" sz="1200" b="0" i="1" strike="noStrike" spc="-1">
                <a:solidFill>
                  <a:srgbClr val="B2B2B2"/>
                </a:solidFill>
                <a:latin typeface="Open Sans ExtraBold" pitchFamily="2" charset="0"/>
                <a:ea typeface="Open Sans ExtraBold" pitchFamily="2" charset="0"/>
                <a:cs typeface="Open Sans ExtraBold" pitchFamily="2" charset="0"/>
              </a:defRPr>
            </a:lvl1pPr>
          </a:lstStyle>
          <a:p>
            <a:r>
              <a:rPr lang="de-DE" dirty="0"/>
              <a:t>&lt;</a:t>
            </a:r>
            <a:r>
              <a:rPr lang="de-DE" dirty="0" err="1"/>
              <a:t>footer</a:t>
            </a:r>
            <a:r>
              <a:rPr lang="de-DE" dirty="0"/>
              <a:t>&gt;</a:t>
            </a:r>
          </a:p>
        </p:txBody>
      </p:sp>
      <p:sp>
        <p:nvSpPr>
          <p:cNvPr id="2" name="PlaceHolder 2"/>
          <p:cNvSpPr>
            <a:spLocks noGrp="1"/>
          </p:cNvSpPr>
          <p:nvPr>
            <p:ph type="sldNum" idx="2"/>
          </p:nvPr>
        </p:nvSpPr>
        <p:spPr>
          <a:xfrm>
            <a:off x="10031040" y="6504480"/>
            <a:ext cx="1680480" cy="215280"/>
          </a:xfrm>
          <a:prstGeom prst="rect">
            <a:avLst/>
          </a:prstGeom>
          <a:noFill/>
          <a:ln w="0">
            <a:noFill/>
          </a:ln>
        </p:spPr>
        <p:txBody>
          <a:bodyPr lIns="90000" tIns="45000" rIns="90000" bIns="45000" anchor="ctr">
            <a:noAutofit/>
          </a:bodyPr>
          <a:lstStyle>
            <a:lvl1pPr algn="r">
              <a:lnSpc>
                <a:spcPct val="100000"/>
              </a:lnSpc>
              <a:buNone/>
              <a:defRPr lang="de-DE" sz="1200" b="0" i="1" strike="noStrike" spc="-1">
                <a:solidFill>
                  <a:srgbClr val="B2B2B2"/>
                </a:solidFill>
                <a:latin typeface="Open Sans ExtraBold" pitchFamily="2" charset="0"/>
                <a:ea typeface="Open Sans ExtraBold" pitchFamily="2" charset="0"/>
                <a:cs typeface="Open Sans ExtraBold" pitchFamily="2" charset="0"/>
              </a:defRPr>
            </a:lvl1pPr>
          </a:lstStyle>
          <a:p>
            <a:fld id="{0F406B7E-B1BF-4706-88B4-17809DB15D56}" type="slidenum">
              <a:rPr lang="de-DE" smtClean="0"/>
              <a:pPr/>
              <a:t>‹Nr.›</a:t>
            </a:fld>
            <a:endParaRPr lang="de-DE" dirty="0"/>
          </a:p>
        </p:txBody>
      </p:sp>
      <p:sp>
        <p:nvSpPr>
          <p:cNvPr id="3"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en-US" sz="4400" b="0" strike="noStrike" spc="-1" dirty="0">
                <a:latin typeface="Arial"/>
              </a:rPr>
              <a:t>Click to edit the title text format</a:t>
            </a:r>
          </a:p>
        </p:txBody>
      </p:sp>
      <p:sp>
        <p:nvSpPr>
          <p:cNvPr id="4"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dirty="0">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dirty="0">
                <a:latin typeface="Arial"/>
              </a:rPr>
              <a:t>Second Outline Level</a:t>
            </a:r>
          </a:p>
          <a:p>
            <a:pPr marL="1296000" lvl="2" indent="-288000">
              <a:spcBef>
                <a:spcPts val="850"/>
              </a:spcBef>
              <a:buClr>
                <a:srgbClr val="000000"/>
              </a:buClr>
              <a:buSzPct val="45000"/>
              <a:buFont typeface="Wingdings" charset="2"/>
              <a:buChar char=""/>
            </a:pPr>
            <a:r>
              <a:rPr lang="en-US" sz="2400" b="0" strike="noStrike" spc="-1" dirty="0">
                <a:latin typeface="Arial"/>
              </a:rPr>
              <a:t>Third Outline Level</a:t>
            </a:r>
          </a:p>
          <a:p>
            <a:pPr marL="1728000" lvl="3" indent="-216000">
              <a:spcBef>
                <a:spcPts val="567"/>
              </a:spcBef>
              <a:buClr>
                <a:srgbClr val="000000"/>
              </a:buClr>
              <a:buSzPct val="75000"/>
              <a:buFont typeface="Symbol" charset="2"/>
              <a:buChar char=""/>
            </a:pPr>
            <a:r>
              <a:rPr lang="en-US" sz="2000" b="0" strike="noStrike" spc="-1" dirty="0">
                <a:latin typeface="Arial"/>
              </a:rPr>
              <a:t>Fourth Outline Level</a:t>
            </a:r>
          </a:p>
          <a:p>
            <a:pPr marL="2160000" lvl="4" indent="-216000">
              <a:spcBef>
                <a:spcPts val="283"/>
              </a:spcBef>
              <a:buClr>
                <a:srgbClr val="000000"/>
              </a:buClr>
              <a:buSzPct val="45000"/>
              <a:buFont typeface="Wingdings" charset="2"/>
              <a:buChar char=""/>
            </a:pPr>
            <a:r>
              <a:rPr lang="en-US" sz="2000" b="0" strike="noStrike" spc="-1" dirty="0">
                <a:latin typeface="Arial"/>
              </a:rPr>
              <a:t>Fifth Outline Level</a:t>
            </a:r>
          </a:p>
          <a:p>
            <a:pPr marL="2592000" lvl="5" indent="-216000">
              <a:spcBef>
                <a:spcPts val="283"/>
              </a:spcBef>
              <a:buClr>
                <a:srgbClr val="000000"/>
              </a:buClr>
              <a:buSzPct val="45000"/>
              <a:buFont typeface="Wingdings" charset="2"/>
              <a:buChar char=""/>
            </a:pPr>
            <a:r>
              <a:rPr lang="en-US" sz="2000" b="0" strike="noStrike" spc="-1" dirty="0">
                <a:latin typeface="Arial"/>
              </a:rPr>
              <a:t>Sixth Outline Level</a:t>
            </a:r>
          </a:p>
          <a:p>
            <a:pPr marL="3024000" lvl="6" indent="-216000">
              <a:spcBef>
                <a:spcPts val="283"/>
              </a:spcBef>
              <a:buClr>
                <a:srgbClr val="000000"/>
              </a:buClr>
              <a:buSzPct val="45000"/>
              <a:buFont typeface="Wingdings" charset="2"/>
              <a:buChar char=""/>
            </a:pPr>
            <a:r>
              <a:rPr lang="en-US" sz="2000" b="0" strike="noStrike" spc="-1" dirty="0">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0" i="0" kern="1200" baseline="0">
          <a:solidFill>
            <a:schemeClr val="tx1"/>
          </a:solidFill>
          <a:latin typeface="Open Sans Light" pitchFamily="2" charset="0"/>
          <a:ea typeface="Open Sans Light" pitchFamily="2" charset="0"/>
          <a:cs typeface="Open Sans Light"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itchFamily="2" charset="0"/>
          <a:ea typeface="Open Sans Light" pitchFamily="2" charset="0"/>
          <a:cs typeface="Open Sans Light" pitchFamily="2"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itchFamily="2" charset="0"/>
          <a:ea typeface="Open Sans Light" pitchFamily="2" charset="0"/>
          <a:cs typeface="Open Sans Light" pitchFamily="2"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 name="Grafik 5"/>
          <p:cNvPicPr/>
          <p:nvPr/>
        </p:nvPicPr>
        <p:blipFill>
          <a:blip r:embed="rId14"/>
          <a:stretch/>
        </p:blipFill>
        <p:spPr>
          <a:xfrm>
            <a:off x="9908640" y="365040"/>
            <a:ext cx="1877040" cy="477000"/>
          </a:xfrm>
          <a:prstGeom prst="rect">
            <a:avLst/>
          </a:prstGeom>
          <a:ln w="0">
            <a:noFill/>
          </a:ln>
        </p:spPr>
      </p:pic>
      <p:pic>
        <p:nvPicPr>
          <p:cNvPr id="42" name="Grafik 3"/>
          <p:cNvPicPr/>
          <p:nvPr/>
        </p:nvPicPr>
        <p:blipFill>
          <a:blip r:embed="rId15"/>
          <a:stretch/>
        </p:blipFill>
        <p:spPr>
          <a:xfrm>
            <a:off x="-38880" y="4736880"/>
            <a:ext cx="3218040" cy="2290320"/>
          </a:xfrm>
          <a:prstGeom prst="rect">
            <a:avLst/>
          </a:prstGeom>
          <a:ln w="0">
            <a:noFill/>
          </a:ln>
        </p:spPr>
      </p:pic>
      <p:pic>
        <p:nvPicPr>
          <p:cNvPr id="43" name="Grafik 23"/>
          <p:cNvPicPr/>
          <p:nvPr/>
        </p:nvPicPr>
        <p:blipFill>
          <a:blip r:embed="rId16"/>
          <a:stretch/>
        </p:blipFill>
        <p:spPr>
          <a:xfrm>
            <a:off x="3076920" y="4736880"/>
            <a:ext cx="9114120" cy="2280960"/>
          </a:xfrm>
          <a:prstGeom prst="rect">
            <a:avLst/>
          </a:prstGeom>
          <a:ln w="0">
            <a:noFill/>
          </a:ln>
        </p:spPr>
      </p:pic>
      <p:sp>
        <p:nvSpPr>
          <p:cNvPr id="4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en-US" sz="4400" b="0" strike="noStrike" spc="-1" dirty="0">
                <a:latin typeface="Arial"/>
              </a:rPr>
              <a:t>Click to edit the title text format</a:t>
            </a:r>
          </a:p>
        </p:txBody>
      </p:sp>
      <p:sp>
        <p:nvSpPr>
          <p:cNvPr id="45"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dirty="0">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dirty="0">
                <a:latin typeface="Arial"/>
              </a:rPr>
              <a:t>Second Outline Level</a:t>
            </a:r>
          </a:p>
          <a:p>
            <a:pPr marL="1296000" lvl="2" indent="-288000">
              <a:spcBef>
                <a:spcPts val="850"/>
              </a:spcBef>
              <a:buClr>
                <a:srgbClr val="000000"/>
              </a:buClr>
              <a:buSzPct val="45000"/>
              <a:buFont typeface="Wingdings" charset="2"/>
              <a:buChar char=""/>
            </a:pPr>
            <a:r>
              <a:rPr lang="en-US" sz="2400" b="0" strike="noStrike" spc="-1" dirty="0">
                <a:latin typeface="Arial"/>
              </a:rPr>
              <a:t>Third Outline Level</a:t>
            </a:r>
          </a:p>
          <a:p>
            <a:pPr marL="1728000" lvl="3" indent="-216000">
              <a:spcBef>
                <a:spcPts val="567"/>
              </a:spcBef>
              <a:buClr>
                <a:srgbClr val="000000"/>
              </a:buClr>
              <a:buSzPct val="75000"/>
              <a:buFont typeface="Symbol" charset="2"/>
              <a:buChar char=""/>
            </a:pPr>
            <a:r>
              <a:rPr lang="en-US" sz="2000" b="0" strike="noStrike" spc="-1" dirty="0">
                <a:latin typeface="Arial"/>
              </a:rPr>
              <a:t>Fourth Outline Level</a:t>
            </a:r>
          </a:p>
          <a:p>
            <a:pPr marL="2160000" lvl="4" indent="-216000">
              <a:spcBef>
                <a:spcPts val="283"/>
              </a:spcBef>
              <a:buClr>
                <a:srgbClr val="000000"/>
              </a:buClr>
              <a:buSzPct val="45000"/>
              <a:buFont typeface="Wingdings" charset="2"/>
              <a:buChar char=""/>
            </a:pPr>
            <a:r>
              <a:rPr lang="en-US" sz="2000" b="0" strike="noStrike" spc="-1" dirty="0">
                <a:latin typeface="Arial"/>
              </a:rPr>
              <a:t>Fifth Outline Level</a:t>
            </a:r>
          </a:p>
          <a:p>
            <a:pPr marL="2592000" lvl="5" indent="-216000">
              <a:spcBef>
                <a:spcPts val="283"/>
              </a:spcBef>
              <a:buClr>
                <a:srgbClr val="000000"/>
              </a:buClr>
              <a:buSzPct val="45000"/>
              <a:buFont typeface="Wingdings" charset="2"/>
              <a:buChar char=""/>
            </a:pPr>
            <a:r>
              <a:rPr lang="en-US" sz="2000" b="0" strike="noStrike" spc="-1" dirty="0">
                <a:latin typeface="Arial"/>
              </a:rPr>
              <a:t>Sixth Outline Level</a:t>
            </a:r>
          </a:p>
          <a:p>
            <a:pPr marL="3024000" lvl="6" indent="-216000">
              <a:spcBef>
                <a:spcPts val="283"/>
              </a:spcBef>
              <a:buClr>
                <a:srgbClr val="000000"/>
              </a:buClr>
              <a:buSzPct val="45000"/>
              <a:buFont typeface="Wingdings" charset="2"/>
              <a:buChar char=""/>
            </a:pPr>
            <a:r>
              <a:rPr lang="en-US" sz="2000" b="0" strike="noStrike" spc="-1" dirty="0">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2" name="Grafik 5"/>
          <p:cNvPicPr/>
          <p:nvPr/>
        </p:nvPicPr>
        <p:blipFill>
          <a:blip r:embed="rId11"/>
          <a:stretch/>
        </p:blipFill>
        <p:spPr>
          <a:xfrm>
            <a:off x="9908640" y="365040"/>
            <a:ext cx="1877040" cy="477000"/>
          </a:xfrm>
          <a:prstGeom prst="rect">
            <a:avLst/>
          </a:prstGeom>
          <a:ln w="0">
            <a:noFill/>
          </a:ln>
        </p:spPr>
      </p:pic>
      <p:pic>
        <p:nvPicPr>
          <p:cNvPr id="83" name="Grafik 6"/>
          <p:cNvPicPr/>
          <p:nvPr/>
        </p:nvPicPr>
        <p:blipFill>
          <a:blip r:embed="rId12"/>
          <a:stretch/>
        </p:blipFill>
        <p:spPr>
          <a:xfrm>
            <a:off x="719640" y="1528560"/>
            <a:ext cx="10863360" cy="3318840"/>
          </a:xfrm>
          <a:prstGeom prst="rect">
            <a:avLst/>
          </a:prstGeom>
          <a:ln w="0">
            <a:noFill/>
          </a:ln>
        </p:spPr>
      </p:pic>
      <p:sp>
        <p:nvSpPr>
          <p:cNvPr id="84" name="Textfeld 12"/>
          <p:cNvSpPr/>
          <p:nvPr/>
        </p:nvSpPr>
        <p:spPr>
          <a:xfrm>
            <a:off x="719640" y="510480"/>
            <a:ext cx="4929120" cy="70643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4000" b="1" i="1" strike="noStrike" spc="-1" dirty="0">
                <a:solidFill>
                  <a:srgbClr val="05668D"/>
                </a:solidFill>
                <a:latin typeface="Open Sans"/>
                <a:ea typeface="DejaVu Sans"/>
              </a:rPr>
              <a:t>Thank You !</a:t>
            </a:r>
            <a:endParaRPr lang="en-US" sz="4000" b="0" i="0" strike="noStrike" spc="-1" dirty="0">
              <a:latin typeface="Open Sans Light" pitchFamily="2" charset="0"/>
            </a:endParaRPr>
          </a:p>
        </p:txBody>
      </p:sp>
      <p:sp>
        <p:nvSpPr>
          <p:cNvPr id="85" name="Oval 1">
            <a:hlinkClick r:id="rId13"/>
          </p:cNvPr>
          <p:cNvSpPr/>
          <p:nvPr/>
        </p:nvSpPr>
        <p:spPr>
          <a:xfrm>
            <a:off x="9666360" y="2416680"/>
            <a:ext cx="1557360" cy="1594800"/>
          </a:xfrm>
          <a:prstGeom prst="ellipse">
            <a:avLst/>
          </a:prstGeom>
          <a:noFill/>
          <a:ln>
            <a:noFill/>
          </a:ln>
        </p:spPr>
        <p:style>
          <a:lnRef idx="2">
            <a:schemeClr val="accent1">
              <a:shade val="50000"/>
            </a:schemeClr>
          </a:lnRef>
          <a:fillRef idx="1">
            <a:schemeClr val="accent1"/>
          </a:fillRef>
          <a:effectRef idx="0">
            <a:schemeClr val="accent1"/>
          </a:effectRef>
          <a:fontRef idx="minor"/>
        </p:style>
      </p:sp>
      <p:sp>
        <p:nvSpPr>
          <p:cNvPr id="86" name="Rechteck 5"/>
          <p:cNvSpPr/>
          <p:nvPr/>
        </p:nvSpPr>
        <p:spPr>
          <a:xfrm>
            <a:off x="758160" y="4933080"/>
            <a:ext cx="310550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de-DE" sz="1800" b="0" i="0" u="sng" strike="noStrike" spc="-1" dirty="0">
                <a:solidFill>
                  <a:srgbClr val="05668D"/>
                </a:solidFill>
                <a:uFillTx/>
                <a:latin typeface="Open Sans Light" pitchFamily="2" charset="0"/>
                <a:ea typeface="Open Sans Light" pitchFamily="2" charset="0"/>
                <a:cs typeface="Open Sans Light" pitchFamily="2" charset="0"/>
                <a:hlinkClick r:id="rId13"/>
              </a:rPr>
              <a:t>https://www.nfdi4earth.de/</a:t>
            </a:r>
            <a:endParaRPr lang="en-US" sz="1800" b="0" i="0" strike="noStrike" spc="-1" dirty="0">
              <a:latin typeface="Open Sans Light" pitchFamily="2" charset="0"/>
              <a:ea typeface="Open Sans Light" pitchFamily="2" charset="0"/>
              <a:cs typeface="Open Sans Light" pitchFamily="2" charset="0"/>
            </a:endParaRPr>
          </a:p>
        </p:txBody>
      </p:sp>
      <p:pic>
        <p:nvPicPr>
          <p:cNvPr id="87" name="Picture 2"/>
          <p:cNvPicPr/>
          <p:nvPr/>
        </p:nvPicPr>
        <p:blipFill>
          <a:blip r:embed="rId14"/>
          <a:stretch/>
        </p:blipFill>
        <p:spPr>
          <a:xfrm>
            <a:off x="8855280" y="5169960"/>
            <a:ext cx="2219040" cy="719280"/>
          </a:xfrm>
          <a:prstGeom prst="rect">
            <a:avLst/>
          </a:prstGeom>
          <a:ln w="0">
            <a:noFill/>
          </a:ln>
        </p:spPr>
      </p:pic>
      <p:sp>
        <p:nvSpPr>
          <p:cNvPr id="88" name="Textfeld 1"/>
          <p:cNvSpPr/>
          <p:nvPr/>
        </p:nvSpPr>
        <p:spPr>
          <a:xfrm>
            <a:off x="8832960" y="5821200"/>
            <a:ext cx="2749680" cy="56628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lIns="90000" tIns="45000" rIns="90000" bIns="45000" numCol="1" spcCol="0" anchor="t">
            <a:spAutoFit/>
          </a:bodyPr>
          <a:lstStyle/>
          <a:p>
            <a:pPr>
              <a:lnSpc>
                <a:spcPct val="100000"/>
              </a:lnSpc>
              <a:buNone/>
            </a:pPr>
            <a:r>
              <a:rPr lang="de-DE" sz="1000" b="0" strike="noStrike" spc="-1" dirty="0" err="1">
                <a:solidFill>
                  <a:srgbClr val="000000"/>
                </a:solidFill>
                <a:latin typeface="Open Sans Light"/>
                <a:ea typeface="DejaVu Sans"/>
              </a:rPr>
              <a:t>through</a:t>
            </a:r>
            <a:r>
              <a:rPr lang="de-DE" sz="1000" b="0" strike="noStrike" spc="-1" dirty="0">
                <a:solidFill>
                  <a:srgbClr val="000000"/>
                </a:solidFill>
                <a:latin typeface="Open Sans Light"/>
                <a:ea typeface="DejaVu Sans"/>
              </a:rPr>
              <a:t> </a:t>
            </a:r>
            <a:r>
              <a:rPr lang="de-DE" sz="1000" b="0" strike="noStrike" spc="-1" dirty="0" err="1">
                <a:solidFill>
                  <a:srgbClr val="000000"/>
                </a:solidFill>
                <a:latin typeface="Open Sans Light"/>
                <a:ea typeface="DejaVu Sans"/>
              </a:rPr>
              <a:t>project</a:t>
            </a:r>
            <a:r>
              <a:rPr lang="de-DE" sz="1000" b="0" strike="noStrike" spc="-1" dirty="0">
                <a:solidFill>
                  <a:srgbClr val="000000"/>
                </a:solidFill>
                <a:latin typeface="Open Sans Light"/>
                <a:ea typeface="DejaVu Sans"/>
              </a:rPr>
              <a:t> </a:t>
            </a:r>
            <a:r>
              <a:rPr lang="de-DE" sz="1000" b="0" strike="noStrike" spc="-1" dirty="0" err="1">
                <a:solidFill>
                  <a:srgbClr val="000000"/>
                </a:solidFill>
                <a:latin typeface="Open Sans Light"/>
                <a:ea typeface="DejaVu Sans"/>
              </a:rPr>
              <a:t>no</a:t>
            </a:r>
            <a:r>
              <a:rPr lang="de-DE" sz="1000" b="0" strike="noStrike" spc="-1" dirty="0">
                <a:solidFill>
                  <a:srgbClr val="000000"/>
                </a:solidFill>
                <a:latin typeface="Open Sans Light"/>
                <a:ea typeface="DejaVu Sans"/>
              </a:rPr>
              <a:t>. 460036893 </a:t>
            </a:r>
            <a:r>
              <a:rPr lang="de-DE" sz="1000" b="0" strike="noStrike" spc="-1" dirty="0" err="1">
                <a:solidFill>
                  <a:srgbClr val="000000"/>
                </a:solidFill>
                <a:latin typeface="Open Sans Light"/>
                <a:ea typeface="DejaVu Sans"/>
              </a:rPr>
              <a:t>within</a:t>
            </a:r>
            <a:r>
              <a:rPr lang="de-DE" sz="1000" b="0" strike="noStrike" spc="-1" dirty="0">
                <a:solidFill>
                  <a:srgbClr val="000000"/>
                </a:solidFill>
                <a:latin typeface="Open Sans Light"/>
                <a:ea typeface="DejaVu Sans"/>
              </a:rPr>
              <a:t> the German National Research Data Infrastructure (NFDI, </a:t>
            </a:r>
            <a:r>
              <a:rPr lang="de-DE" sz="1000" b="0" u="sng" strike="noStrike" spc="-1" dirty="0">
                <a:solidFill>
                  <a:srgbClr val="05668D"/>
                </a:solidFill>
                <a:uFillTx/>
                <a:latin typeface="Open Sans Light"/>
                <a:ea typeface="DejaVu Sans"/>
                <a:hlinkClick r:id="rId15"/>
              </a:rPr>
              <a:t>https://www.nfdi.de/</a:t>
            </a:r>
            <a:r>
              <a:rPr lang="de-DE" sz="1000" b="0" strike="noStrike" spc="-1" dirty="0">
                <a:solidFill>
                  <a:srgbClr val="000000"/>
                </a:solidFill>
                <a:latin typeface="Open Sans Light"/>
                <a:ea typeface="DejaVu Sans"/>
              </a:rPr>
              <a:t>).</a:t>
            </a:r>
            <a:endParaRPr lang="en-US" sz="1000" b="0" i="0" strike="noStrike" spc="-1" dirty="0">
              <a:latin typeface="Open Sans Light" pitchFamily="2" charset="0"/>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fdi4earth-coordination@tu-dresden.d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svg"/><Relationship Id="rId3" Type="http://schemas.openxmlformats.org/officeDocument/2006/relationships/image" Target="../media/image59.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jpe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2.jpeg"/></Relationships>
</file>

<file path=ppt/slides/_rels/slide1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37.pn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hyperlink" Target="https://nfdi4earth.de/commitment" TargetMode="External"/><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15.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98.png"/><Relationship Id="rId18" Type="http://schemas.openxmlformats.org/officeDocument/2006/relationships/image" Target="../media/image102.png"/><Relationship Id="rId3" Type="http://schemas.openxmlformats.org/officeDocument/2006/relationships/image" Target="../media/image89.png"/><Relationship Id="rId21" Type="http://schemas.openxmlformats.org/officeDocument/2006/relationships/image" Target="../media/image105.png"/><Relationship Id="rId7" Type="http://schemas.openxmlformats.org/officeDocument/2006/relationships/image" Target="../media/image93.png"/><Relationship Id="rId12" Type="http://schemas.openxmlformats.org/officeDocument/2006/relationships/image" Target="../media/image97.png"/><Relationship Id="rId17" Type="http://schemas.openxmlformats.org/officeDocument/2006/relationships/image" Target="../media/image37.png"/><Relationship Id="rId2" Type="http://schemas.openxmlformats.org/officeDocument/2006/relationships/notesSlide" Target="../notesSlides/notesSlide13.xml"/><Relationship Id="rId16" Type="http://schemas.openxmlformats.org/officeDocument/2006/relationships/image" Target="../media/image101.png"/><Relationship Id="rId20"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image" Target="../media/image96.png"/><Relationship Id="rId5" Type="http://schemas.openxmlformats.org/officeDocument/2006/relationships/image" Target="../media/image91.png"/><Relationship Id="rId15" Type="http://schemas.openxmlformats.org/officeDocument/2006/relationships/image" Target="../media/image100.jpeg"/><Relationship Id="rId10" Type="http://schemas.openxmlformats.org/officeDocument/2006/relationships/image" Target="../media/image95.png"/><Relationship Id="rId19" Type="http://schemas.openxmlformats.org/officeDocument/2006/relationships/image" Target="../media/image103.png"/><Relationship Id="rId4" Type="http://schemas.openxmlformats.org/officeDocument/2006/relationships/image" Target="../media/image90.png"/><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hyperlink" Target="https://www.nfdi.de/" TargetMode="External"/><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hyperlink" Target="https://nfdi4earth.de/" TargetMode="External"/><Relationship Id="rId9" Type="http://schemas.openxmlformats.org/officeDocument/2006/relationships/image" Target="../media/image10.png"/><Relationship Id="rId1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14.png"/><Relationship Id="rId2" Type="http://schemas.openxmlformats.org/officeDocument/2006/relationships/notesSlide" Target="../notesSlides/notesSlide4.xml"/><Relationship Id="rId16"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hyperlink" Target="https://www.nfdi.de/" TargetMode="External"/><Relationship Id="rId15" Type="http://schemas.openxmlformats.org/officeDocument/2006/relationships/image" Target="../media/image26.svg"/><Relationship Id="rId10" Type="http://schemas.openxmlformats.org/officeDocument/2006/relationships/image" Target="../media/image21.svg"/><Relationship Id="rId4" Type="http://schemas.openxmlformats.org/officeDocument/2006/relationships/hyperlink" Target="https://nfdi4earth.de/" TargetMode="External"/><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6.xml"/><Relationship Id="rId16"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jpe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8.png"/><Relationship Id="rId3" Type="http://schemas.openxmlformats.org/officeDocument/2006/relationships/hyperlink" Target="https://onestop4all.nfdi4earth.de/" TargetMode="External"/><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6.jpeg"/><Relationship Id="rId11" Type="http://schemas.openxmlformats.org/officeDocument/2006/relationships/image" Target="../media/image50.png"/><Relationship Id="rId5" Type="http://schemas.openxmlformats.org/officeDocument/2006/relationships/image" Target="../media/image45.jpe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19.png"/><Relationship Id="rId1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hyperlink" Target="https://edutrain.nfdi4earth.de/" TargetMode="External"/><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23.png"/><Relationship Id="rId10" Type="http://schemas.openxmlformats.org/officeDocument/2006/relationships/image" Target="../media/image57.jpeg"/><Relationship Id="rId4" Type="http://schemas.openxmlformats.org/officeDocument/2006/relationships/image" Target="../media/image54.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15"/>
          <p:cNvSpPr/>
          <p:nvPr/>
        </p:nvSpPr>
        <p:spPr>
          <a:xfrm>
            <a:off x="424080" y="1165320"/>
            <a:ext cx="9792360" cy="974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buNone/>
            </a:pPr>
            <a:r>
              <a:rPr lang="en-GB" sz="4400" b="1" strike="noStrike" spc="-1">
                <a:solidFill>
                  <a:srgbClr val="05668D"/>
                </a:solidFill>
                <a:latin typeface="Open Sans"/>
                <a:ea typeface="Open Sans"/>
              </a:rPr>
              <a:t>INSTRUCTIONS</a:t>
            </a:r>
            <a:endParaRPr lang="en-US" sz="4400" b="0" strike="noStrike" spc="-1">
              <a:latin typeface="Arial"/>
            </a:endParaRPr>
          </a:p>
        </p:txBody>
      </p:sp>
      <p:sp>
        <p:nvSpPr>
          <p:cNvPr id="89" name="Text Placeholder 17"/>
          <p:cNvSpPr/>
          <p:nvPr/>
        </p:nvSpPr>
        <p:spPr>
          <a:xfrm>
            <a:off x="424080" y="2234160"/>
            <a:ext cx="9792360" cy="718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20000"/>
              </a:lnSpc>
              <a:buNone/>
              <a:tabLst>
                <a:tab pos="0" algn="l"/>
              </a:tabLst>
            </a:pPr>
            <a:r>
              <a:rPr lang="en-US" sz="2800" b="1" strike="noStrike" spc="-1">
                <a:solidFill>
                  <a:srgbClr val="BF0041"/>
                </a:solidFill>
                <a:latin typeface="Open Sans"/>
                <a:ea typeface="Open Sans"/>
              </a:rPr>
              <a:t>REMOVE THIS SLIDE</a:t>
            </a:r>
            <a:endParaRPr lang="en-US" sz="2800" b="0" strike="noStrike" spc="-1">
              <a:latin typeface="Arial"/>
            </a:endParaRPr>
          </a:p>
        </p:txBody>
      </p:sp>
      <p:sp>
        <p:nvSpPr>
          <p:cNvPr id="90" name="Inhaltsplatzhalter 8"/>
          <p:cNvSpPr/>
          <p:nvPr/>
        </p:nvSpPr>
        <p:spPr>
          <a:xfrm>
            <a:off x="1541880" y="2907967"/>
            <a:ext cx="9944996" cy="303203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20000"/>
              </a:lnSpc>
              <a:spcBef>
                <a:spcPts val="2500"/>
              </a:spcBef>
              <a:tabLst>
                <a:tab pos="0" algn="l"/>
              </a:tabLst>
            </a:pPr>
            <a:r>
              <a:rPr lang="en-US" sz="1600" spc="-1" dirty="0">
                <a:solidFill>
                  <a:srgbClr val="000000"/>
                </a:solidFill>
                <a:latin typeface="Open Sans"/>
                <a:ea typeface="Open Sans"/>
              </a:rPr>
              <a:t>This file contains slides for presenting NFDI4Earth to a general academic audience – our “target group“. You can pick a one, two, five, or 10 slide version.</a:t>
            </a:r>
            <a:endParaRPr lang="en-US" dirty="0">
              <a:solidFill>
                <a:srgbClr val="000000"/>
              </a:solidFill>
              <a:latin typeface="Arial"/>
              <a:ea typeface="Open Sans"/>
              <a:cs typeface="Arial"/>
            </a:endParaRPr>
          </a:p>
          <a:p>
            <a:pPr>
              <a:lnSpc>
                <a:spcPct val="120000"/>
              </a:lnSpc>
              <a:spcBef>
                <a:spcPts val="2500"/>
              </a:spcBef>
              <a:tabLst>
                <a:tab pos="0" algn="l"/>
              </a:tabLst>
            </a:pPr>
            <a:r>
              <a:rPr lang="en-US" sz="1600" spc="-1" dirty="0">
                <a:solidFill>
                  <a:srgbClr val="000000"/>
                </a:solidFill>
                <a:latin typeface="Open Sans"/>
                <a:ea typeface="Open Sans"/>
              </a:rPr>
              <a:t>The single slide is for pitching NFDI4Earth and its services, for example, when having the opportunity to advertise a booth to a conference audience. Remove all other slides to use it.</a:t>
            </a:r>
            <a:br>
              <a:rPr lang="en-US" sz="1600" spc="-1" dirty="0">
                <a:solidFill>
                  <a:srgbClr val="000000"/>
                </a:solidFill>
                <a:latin typeface="Open Sans"/>
                <a:ea typeface="Open Sans"/>
              </a:rPr>
            </a:br>
            <a:r>
              <a:rPr lang="en-US" sz="1600" spc="-1" dirty="0">
                <a:solidFill>
                  <a:srgbClr val="000000"/>
                </a:solidFill>
                <a:latin typeface="Open Sans"/>
                <a:ea typeface="Open Sans"/>
              </a:rPr>
              <a:t>To use only two slides, remove this slide, the pitch slide, and all slides after the first “Thank you“ slide.</a:t>
            </a:r>
            <a:br>
              <a:rPr lang="en-US" sz="1600" spc="-1" dirty="0">
                <a:solidFill>
                  <a:srgbClr val="000000"/>
                </a:solidFill>
                <a:latin typeface="Open Sans"/>
                <a:ea typeface="Open Sans"/>
              </a:rPr>
            </a:br>
            <a:r>
              <a:rPr lang="en-US" sz="1600" spc="-1" dirty="0">
                <a:solidFill>
                  <a:srgbClr val="000000"/>
                </a:solidFill>
                <a:latin typeface="Open Sans"/>
                <a:ea typeface="Open Sans"/>
              </a:rPr>
              <a:t>To use five slides, also remove the second “Thank you“ slide and everything after it.</a:t>
            </a:r>
            <a:br>
              <a:rPr lang="en-US" sz="1600" spc="-1" dirty="0">
                <a:solidFill>
                  <a:srgbClr val="000000"/>
                </a:solidFill>
                <a:latin typeface="Open Sans"/>
                <a:ea typeface="Open Sans"/>
              </a:rPr>
            </a:br>
            <a:r>
              <a:rPr lang="en-US" sz="1600" spc="-1" dirty="0">
                <a:solidFill>
                  <a:srgbClr val="000000"/>
                </a:solidFill>
                <a:latin typeface="Open Sans"/>
                <a:ea typeface="Open Sans"/>
              </a:rPr>
              <a:t>To use 10 slides, only remove this slide, the pitch slide, and the two intermediary “Thank you” slides.</a:t>
            </a:r>
            <a:endParaRPr lang="en-US" dirty="0">
              <a:cs typeface="Arial"/>
            </a:endParaRPr>
          </a:p>
          <a:p>
            <a:pPr>
              <a:lnSpc>
                <a:spcPct val="120000"/>
              </a:lnSpc>
              <a:spcBef>
                <a:spcPts val="2500"/>
              </a:spcBef>
              <a:tabLst>
                <a:tab pos="0" algn="l"/>
              </a:tabLst>
            </a:pPr>
            <a:r>
              <a:rPr lang="en-US" sz="1600" spc="-1" dirty="0">
                <a:solidFill>
                  <a:srgbClr val="000000"/>
                </a:solidFill>
                <a:latin typeface="Open Sans"/>
                <a:ea typeface="Open Sans"/>
              </a:rPr>
              <a:t>Contact the coordination office with questions and feedback: </a:t>
            </a:r>
            <a:r>
              <a:rPr lang="en-US" sz="1600" u="sng" spc="-1" dirty="0">
                <a:solidFill>
                  <a:srgbClr val="000000"/>
                </a:solidFill>
                <a:latin typeface="Open Sans"/>
                <a:ea typeface="Open Sans"/>
                <a:hlinkClick r:id="rId3"/>
              </a:rPr>
              <a:t>nfdi4earth-coordination@tu-dresden.de</a:t>
            </a:r>
            <a:r>
              <a:rPr lang="en-US" sz="1600" u="sng" spc="-1" dirty="0">
                <a:latin typeface="Open Sans"/>
              </a:rPr>
              <a:t>.</a:t>
            </a:r>
            <a:endParaRPr lang="en-US" b="0" strike="noStrike">
              <a:latin typeface="Arial"/>
              <a:cs typeface="Arial"/>
            </a:endParaRPr>
          </a:p>
        </p:txBody>
      </p:sp>
      <p:sp>
        <p:nvSpPr>
          <p:cNvPr id="2" name="PlaceHolder 1"/>
          <p:cNvSpPr>
            <a:spLocks noGrp="1"/>
          </p:cNvSpPr>
          <p:nvPr>
            <p:ph type="sldNum" idx="2"/>
          </p:nvPr>
        </p:nvSpPr>
        <p:spPr/>
        <p:txBody>
          <a:bodyPr/>
          <a:lstStyle/>
          <a:p>
            <a:fld id="{D3CDC63C-B201-41F4-A6E9-C8B0F2DC9D61}" type="slidenum">
              <a:rPr/>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832EE-327D-C6D7-940A-35C846B5D0C9}"/>
            </a:ext>
          </a:extLst>
        </p:cNvPr>
        <p:cNvGrpSpPr/>
        <p:nvPr/>
      </p:nvGrpSpPr>
      <p:grpSpPr>
        <a:xfrm>
          <a:off x="0" y="0"/>
          <a:ext cx="0" cy="0"/>
          <a:chOff x="0" y="0"/>
          <a:chExt cx="0" cy="0"/>
        </a:xfrm>
      </p:grpSpPr>
    </p:spTree>
    <p:extLst>
      <p:ext uri="{BB962C8B-B14F-4D97-AF65-F5344CB8AC3E}">
        <p14:creationId xmlns:p14="http://schemas.microsoft.com/office/powerpoint/2010/main" val="485982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Grafik 4"/>
          <p:cNvPicPr>
            <a:picLocks noChangeAspect="1"/>
          </p:cNvPicPr>
          <p:nvPr/>
        </p:nvPicPr>
        <p:blipFill>
          <a:blip r:embed="rId3"/>
          <a:stretch/>
        </p:blipFill>
        <p:spPr>
          <a:xfrm>
            <a:off x="6566213" y="953227"/>
            <a:ext cx="5145307" cy="3330991"/>
          </a:xfrm>
          <a:prstGeom prst="rect">
            <a:avLst/>
          </a:prstGeom>
          <a:ln w="0">
            <a:noFill/>
          </a:ln>
        </p:spPr>
      </p:pic>
      <p:sp>
        <p:nvSpPr>
          <p:cNvPr id="318" name="PlaceHolder 1"/>
          <p:cNvSpPr>
            <a:spLocks noGrp="1"/>
          </p:cNvSpPr>
          <p:nvPr>
            <p:ph type="title"/>
          </p:nvPr>
        </p:nvSpPr>
        <p:spPr>
          <a:xfrm>
            <a:off x="533520" y="365040"/>
            <a:ext cx="11178000" cy="457200"/>
          </a:xfrm>
          <a:prstGeom prst="rect">
            <a:avLst/>
          </a:prstGeom>
          <a:noFill/>
          <a:ln w="0">
            <a:noFill/>
          </a:ln>
        </p:spPr>
        <p:txBody>
          <a:bodyPr lIns="90000" tIns="45000" rIns="90000" bIns="45000" anchor="ctr">
            <a:noAutofit/>
          </a:bodyPr>
          <a:lstStyle/>
          <a:p>
            <a:pPr>
              <a:lnSpc>
                <a:spcPct val="110000"/>
              </a:lnSpc>
              <a:buNone/>
            </a:pPr>
            <a:r>
              <a:rPr lang="en-US" sz="2800" b="1" strike="noStrike" spc="-1" dirty="0">
                <a:solidFill>
                  <a:srgbClr val="05668D"/>
                </a:solidFill>
                <a:latin typeface="Open Sans Extrabold"/>
                <a:ea typeface="Open Sans Extrabold"/>
              </a:rPr>
              <a:t>The NFDI4Earth Consortium in </a:t>
            </a:r>
            <a:r>
              <a:rPr lang="en-US" sz="2800" b="1" spc="-1" dirty="0">
                <a:solidFill>
                  <a:srgbClr val="05668D"/>
                </a:solidFill>
                <a:latin typeface="Open Sans Extrabold"/>
                <a:ea typeface="Open Sans Extrabold"/>
              </a:rPr>
              <a:t>2026</a:t>
            </a:r>
            <a:endParaRPr lang="en-US" sz="2800" strike="noStrike" spc="-1" dirty="0"/>
          </a:p>
        </p:txBody>
      </p:sp>
      <p:sp>
        <p:nvSpPr>
          <p:cNvPr id="319" name="PlaceHolder 2"/>
          <p:cNvSpPr>
            <a:spLocks noGrp="1"/>
          </p:cNvSpPr>
          <p:nvPr>
            <p:ph/>
          </p:nvPr>
        </p:nvSpPr>
        <p:spPr>
          <a:xfrm>
            <a:off x="533519" y="1062000"/>
            <a:ext cx="6125453" cy="4275000"/>
          </a:xfrm>
          <a:prstGeom prst="rect">
            <a:avLst/>
          </a:prstGeom>
          <a:noFill/>
          <a:ln w="0">
            <a:noFill/>
          </a:ln>
        </p:spPr>
        <p:txBody>
          <a:bodyPr lIns="90000" tIns="45000" rIns="90000" bIns="45000" anchor="t">
            <a:noAutofit/>
          </a:bodyPr>
          <a:lstStyle/>
          <a:p>
            <a:pPr marL="360720" indent="-301680">
              <a:lnSpc>
                <a:spcPct val="114000"/>
              </a:lnSpc>
              <a:spcBef>
                <a:spcPts val="1500"/>
              </a:spcBef>
              <a:buClr>
                <a:srgbClr val="05668D"/>
              </a:buClr>
              <a:buFont typeface="Wingdings" charset="2"/>
              <a:buChar char=""/>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65+ partners cover the breadth of German Earth System Sciences</a:t>
            </a:r>
          </a:p>
          <a:p>
            <a:pPr marL="360720" indent="-301680">
              <a:lnSpc>
                <a:spcPct val="114000"/>
              </a:lnSpc>
              <a:spcBef>
                <a:spcPts val="1500"/>
              </a:spcBef>
              <a:buClr>
                <a:srgbClr val="05668D"/>
              </a:buClr>
              <a:buFont typeface="Wingdings" charset="2"/>
              <a:buChar char=""/>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Integrates key users, infrastructure providers,</a:t>
            </a:r>
            <a:br>
              <a:rPr sz="2000" dirty="0">
                <a:solidFill>
                  <a:srgbClr val="07658D"/>
                </a:solidFill>
                <a:latin typeface="Open Sans" panose="020B0606030504020204" pitchFamily="34" charset="0"/>
                <a:ea typeface="Open Sans" panose="020B0606030504020204" pitchFamily="34" charset="0"/>
                <a:cs typeface="Open Sans" panose="020B0606030504020204" pitchFamily="34" charset="0"/>
              </a:rPr>
            </a:b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and public administration</a:t>
            </a:r>
          </a:p>
          <a:p>
            <a:pPr marL="360720" indent="-301680">
              <a:lnSpc>
                <a:spcPct val="114000"/>
              </a:lnSpc>
              <a:spcBef>
                <a:spcPts val="1500"/>
              </a:spcBef>
              <a:buClr>
                <a:srgbClr val="05668D"/>
              </a:buClr>
              <a:buFont typeface="Wingdings" charset="2"/>
              <a:buChar char=""/>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Is a key driver within the NFDI</a:t>
            </a:r>
          </a:p>
          <a:p>
            <a:pPr marL="360720" indent="-301680">
              <a:lnSpc>
                <a:spcPct val="114000"/>
              </a:lnSpc>
              <a:spcBef>
                <a:spcPts val="1500"/>
              </a:spcBef>
              <a:buClr>
                <a:srgbClr val="05668D"/>
              </a:buClr>
              <a:buFont typeface="Wingdings" charset="2"/>
              <a:buChar char=""/>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Established an international network</a:t>
            </a:r>
            <a:br>
              <a:rPr sz="2000" dirty="0">
                <a:solidFill>
                  <a:srgbClr val="07658D"/>
                </a:solidFill>
                <a:latin typeface="Open Sans" panose="020B0606030504020204" pitchFamily="34" charset="0"/>
                <a:ea typeface="Open Sans" panose="020B0606030504020204" pitchFamily="34" charset="0"/>
                <a:cs typeface="Open Sans" panose="020B0606030504020204" pitchFamily="34" charset="0"/>
              </a:rPr>
            </a:b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with a European Focus</a:t>
            </a:r>
          </a:p>
        </p:txBody>
      </p:sp>
      <p:sp>
        <p:nvSpPr>
          <p:cNvPr id="320" name="PlaceHolder 3"/>
          <p:cNvSpPr>
            <a:spLocks noGrp="1"/>
          </p:cNvSpPr>
          <p:nvPr>
            <p:ph type="sldNum" idx="10"/>
          </p:nvPr>
        </p:nvSpPr>
        <p:spPr>
          <a:xfrm>
            <a:off x="10031040" y="6504480"/>
            <a:ext cx="1680480" cy="215280"/>
          </a:xfrm>
          <a:prstGeom prst="rect">
            <a:avLst/>
          </a:prstGeom>
          <a:noFill/>
          <a:ln w="0">
            <a:noFill/>
          </a:ln>
        </p:spPr>
        <p:txBody>
          <a:bodyPr lIns="90000" tIns="45000" rIns="90000" bIns="45000" anchor="ctr">
            <a:noAutofit/>
          </a:bodyPr>
          <a:lstStyle>
            <a:lvl1pPr algn="r">
              <a:lnSpc>
                <a:spcPct val="100000"/>
              </a:lnSpc>
              <a:buNone/>
              <a:defRPr lang="de-DE" sz="1200" b="0" i="1" strike="noStrike" spc="-1">
                <a:solidFill>
                  <a:srgbClr val="B2B2B2"/>
                </a:solidFill>
                <a:latin typeface="Open Sans ExtraBold"/>
                <a:ea typeface="Open Sans ExtraBold"/>
              </a:defRPr>
            </a:lvl1pPr>
          </a:lstStyle>
          <a:p>
            <a:pPr algn="r">
              <a:lnSpc>
                <a:spcPct val="100000"/>
              </a:lnSpc>
              <a:buNone/>
            </a:pPr>
            <a:fld id="{D643F66D-F1A8-4F8D-B0AB-BBE8262B5712}" type="slidenum">
              <a:rPr lang="de-DE" sz="1200" i="0" strike="noStrike" spc="-1">
                <a:solidFill>
                  <a:srgbClr val="B2B2B2"/>
                </a:solidFill>
                <a:latin typeface="Open Sans" panose="020B0606030504020204" pitchFamily="34" charset="0"/>
                <a:ea typeface="Open Sans" panose="020B0606030504020204" pitchFamily="34" charset="0"/>
                <a:cs typeface="Open Sans" panose="020B0606030504020204" pitchFamily="34" charset="0"/>
              </a:rPr>
              <a:t>11</a:t>
            </a:fld>
            <a:endParaRPr lang="en-US" sz="1200" i="0" strike="noStrike" spc="-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uppieren 1">
            <a:extLst>
              <a:ext uri="{FF2B5EF4-FFF2-40B4-BE49-F238E27FC236}">
                <a16:creationId xmlns:a16="http://schemas.microsoft.com/office/drawing/2014/main" id="{8E6A1FCF-915F-76D4-A695-FBAE7510343F}"/>
              </a:ext>
            </a:extLst>
          </p:cNvPr>
          <p:cNvGrpSpPr/>
          <p:nvPr/>
        </p:nvGrpSpPr>
        <p:grpSpPr>
          <a:xfrm>
            <a:off x="2174677" y="4381498"/>
            <a:ext cx="9841405" cy="2362677"/>
            <a:chOff x="533520" y="7323383"/>
            <a:chExt cx="9841405" cy="2362677"/>
          </a:xfrm>
        </p:grpSpPr>
        <p:sp>
          <p:nvSpPr>
            <p:cNvPr id="3" name="Rechteck 2">
              <a:extLst>
                <a:ext uri="{FF2B5EF4-FFF2-40B4-BE49-F238E27FC236}">
                  <a16:creationId xmlns:a16="http://schemas.microsoft.com/office/drawing/2014/main" id="{55B19452-C6B3-CE29-0889-D766C61939D4}"/>
                </a:ext>
              </a:extLst>
            </p:cNvPr>
            <p:cNvSpPr/>
            <p:nvPr/>
          </p:nvSpPr>
          <p:spPr>
            <a:xfrm>
              <a:off x="8654496" y="7323383"/>
              <a:ext cx="1620000" cy="2340000"/>
            </a:xfrm>
            <a:prstGeom prst="rect">
              <a:avLst/>
            </a:prstGeom>
            <a:solidFill>
              <a:schemeClr val="bg1"/>
            </a:solidFill>
            <a:ln w="12700">
              <a:solidFill>
                <a:srgbClr val="AEAEAE"/>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solidFill>
                  <a:srgbClr val="156082"/>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4" name="Textfeld 3">
              <a:extLst>
                <a:ext uri="{FF2B5EF4-FFF2-40B4-BE49-F238E27FC236}">
                  <a16:creationId xmlns:a16="http://schemas.microsoft.com/office/drawing/2014/main" id="{019CA52D-CF73-D83F-2A64-B111F4E394E2}"/>
                </a:ext>
              </a:extLst>
            </p:cNvPr>
            <p:cNvSpPr txBox="1"/>
            <p:nvPr/>
          </p:nvSpPr>
          <p:spPr>
            <a:xfrm>
              <a:off x="8712773" y="8731953"/>
              <a:ext cx="1662152" cy="954107"/>
            </a:xfrm>
            <a:prstGeom prst="rect">
              <a:avLst/>
            </a:prstGeom>
            <a:noFill/>
          </p:spPr>
          <p:txBody>
            <a:bodyPr wrap="square" rtlCol="0">
              <a:spAutoFit/>
            </a:bodyPr>
            <a:lstStyle/>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Helpdesk Cluster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with</a:t>
              </a:r>
              <a:r>
                <a:rPr lang="de-DE" sz="2000"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 10</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de-DE" sz="1600" b="1" spc="-100" dirty="0" err="1">
                  <a:solidFill>
                    <a:srgbClr val="156082"/>
                  </a:solidFill>
                  <a:latin typeface="Open Sans Semibold" panose="020B0606030504020204" pitchFamily="34" charset="0"/>
                  <a:ea typeface="Open Sans Semibold" panose="020B0606030504020204" pitchFamily="34" charset="0"/>
                  <a:cs typeface="Open Sans Semibold" panose="020B0606030504020204" pitchFamily="34" charset="0"/>
                </a:rPr>
                <a:t>Consortia</a:t>
              </a:r>
              <a:endParaRPr lang="de-DE" sz="1600" b="1" dirty="0">
                <a:solidFill>
                  <a:srgbClr val="15608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5" name="Grafik 4">
              <a:extLst>
                <a:ext uri="{FF2B5EF4-FFF2-40B4-BE49-F238E27FC236}">
                  <a16:creationId xmlns:a16="http://schemas.microsoft.com/office/drawing/2014/main" id="{F8C79212-4FE9-25E2-6E4F-37F462A60C5B}"/>
                </a:ext>
              </a:extLst>
            </p:cNvPr>
            <p:cNvPicPr>
              <a:picLocks noChangeAspect="1"/>
            </p:cNvPicPr>
            <p:nvPr/>
          </p:nvPicPr>
          <p:blipFill>
            <a:blip r:embed="rId4"/>
            <a:stretch>
              <a:fillRect/>
            </a:stretch>
          </p:blipFill>
          <p:spPr>
            <a:xfrm>
              <a:off x="8830892" y="8171574"/>
              <a:ext cx="1365123" cy="467166"/>
            </a:xfrm>
            <a:prstGeom prst="rect">
              <a:avLst/>
            </a:prstGeom>
          </p:spPr>
        </p:pic>
        <p:sp>
          <p:nvSpPr>
            <p:cNvPr id="6" name="Rechteck 5">
              <a:extLst>
                <a:ext uri="{FF2B5EF4-FFF2-40B4-BE49-F238E27FC236}">
                  <a16:creationId xmlns:a16="http://schemas.microsoft.com/office/drawing/2014/main" id="{91B7064E-F66D-F115-93EF-954A4A9725F6}"/>
                </a:ext>
              </a:extLst>
            </p:cNvPr>
            <p:cNvSpPr/>
            <p:nvPr/>
          </p:nvSpPr>
          <p:spPr>
            <a:xfrm>
              <a:off x="7030300" y="7323383"/>
              <a:ext cx="1620000" cy="2340000"/>
            </a:xfrm>
            <a:prstGeom prst="rect">
              <a:avLst/>
            </a:prstGeom>
            <a:solidFill>
              <a:schemeClr val="bg1"/>
            </a:solidFill>
            <a:ln w="12700">
              <a:solidFill>
                <a:srgbClr val="AEAEAE"/>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solidFill>
                  <a:srgbClr val="156082"/>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7" name="Textfeld 6">
              <a:extLst>
                <a:ext uri="{FF2B5EF4-FFF2-40B4-BE49-F238E27FC236}">
                  <a16:creationId xmlns:a16="http://schemas.microsoft.com/office/drawing/2014/main" id="{F24556CB-2A1C-1CCC-6A08-4E5573107AC8}"/>
                </a:ext>
              </a:extLst>
            </p:cNvPr>
            <p:cNvSpPr txBox="1"/>
            <p:nvPr/>
          </p:nvSpPr>
          <p:spPr>
            <a:xfrm>
              <a:off x="7097680" y="7762457"/>
              <a:ext cx="1474273" cy="1862048"/>
            </a:xfrm>
            <a:prstGeom prst="rect">
              <a:avLst/>
            </a:prstGeom>
            <a:noFill/>
          </p:spPr>
          <p:txBody>
            <a:bodyPr wrap="square" rtlCol="0">
              <a:spAutoFit/>
            </a:bodyPr>
            <a:lstStyle/>
            <a:p>
              <a:r>
                <a:rPr lang="de-DE" sz="2000" b="1"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20+ </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ESS RDM</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Courses</a:t>
              </a:r>
              <a:b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br>
              <a:endParaRPr lang="de-DE" sz="11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de-DE" sz="2000" b="1"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500+ </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OERs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accessible</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de-DE" sz="1400" dirty="0">
                <a:solidFill>
                  <a:srgbClr val="156082"/>
                </a:solidFill>
                <a:latin typeface="Open Sans Medium" pitchFamily="2" charset="0"/>
                <a:ea typeface="Open Sans Medium" pitchFamily="2" charset="0"/>
                <a:cs typeface="Open Sans Medium" pitchFamily="2" charset="0"/>
              </a:endParaRPr>
            </a:p>
          </p:txBody>
        </p:sp>
        <p:pic>
          <p:nvPicPr>
            <p:cNvPr id="8" name="Grafik 7">
              <a:extLst>
                <a:ext uri="{FF2B5EF4-FFF2-40B4-BE49-F238E27FC236}">
                  <a16:creationId xmlns:a16="http://schemas.microsoft.com/office/drawing/2014/main" id="{3E956EE1-634D-2F3E-7841-714F79245A5E}"/>
                </a:ext>
              </a:extLst>
            </p:cNvPr>
            <p:cNvPicPr>
              <a:picLocks noChangeAspect="1"/>
            </p:cNvPicPr>
            <p:nvPr/>
          </p:nvPicPr>
          <p:blipFill>
            <a:blip r:embed="rId5">
              <a:clrChange>
                <a:clrFrom>
                  <a:srgbClr val="EEFAFB"/>
                </a:clrFrom>
                <a:clrTo>
                  <a:srgbClr val="EEFAFB">
                    <a:alpha val="0"/>
                  </a:srgbClr>
                </a:clrTo>
              </a:clrChange>
            </a:blip>
            <a:stretch>
              <a:fillRect/>
            </a:stretch>
          </p:blipFill>
          <p:spPr>
            <a:xfrm>
              <a:off x="7885220" y="7399813"/>
              <a:ext cx="699429" cy="612000"/>
            </a:xfrm>
            <a:prstGeom prst="rect">
              <a:avLst/>
            </a:prstGeom>
          </p:spPr>
        </p:pic>
        <p:sp>
          <p:nvSpPr>
            <p:cNvPr id="9" name="Rechteck 8">
              <a:extLst>
                <a:ext uri="{FF2B5EF4-FFF2-40B4-BE49-F238E27FC236}">
                  <a16:creationId xmlns:a16="http://schemas.microsoft.com/office/drawing/2014/main" id="{69B7B2F8-EA02-4BDF-52AB-B29D097FA3F0}"/>
                </a:ext>
              </a:extLst>
            </p:cNvPr>
            <p:cNvSpPr/>
            <p:nvPr/>
          </p:nvSpPr>
          <p:spPr>
            <a:xfrm>
              <a:off x="5406105" y="7323383"/>
              <a:ext cx="1620000" cy="2340000"/>
            </a:xfrm>
            <a:prstGeom prst="rect">
              <a:avLst/>
            </a:prstGeom>
            <a:solidFill>
              <a:schemeClr val="bg1"/>
            </a:solidFill>
            <a:ln w="12700">
              <a:solidFill>
                <a:srgbClr val="AEAEAE"/>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solidFill>
                  <a:srgbClr val="156082"/>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0" name="Textfeld 9">
              <a:extLst>
                <a:ext uri="{FF2B5EF4-FFF2-40B4-BE49-F238E27FC236}">
                  <a16:creationId xmlns:a16="http://schemas.microsoft.com/office/drawing/2014/main" id="{BED0ED4B-8CCD-4DF5-4F35-ADE4440B1C56}"/>
                </a:ext>
              </a:extLst>
            </p:cNvPr>
            <p:cNvSpPr txBox="1"/>
            <p:nvPr/>
          </p:nvSpPr>
          <p:spPr>
            <a:xfrm>
              <a:off x="5468223" y="8051499"/>
              <a:ext cx="1438231" cy="1600438"/>
            </a:xfrm>
            <a:prstGeom prst="rect">
              <a:avLst/>
            </a:prstGeom>
            <a:noFill/>
          </p:spPr>
          <p:txBody>
            <a:bodyPr wrap="square" rtlCol="0" anchor="t">
              <a:spAutoFit/>
            </a:bodyPr>
            <a:lstStyle/>
            <a:p>
              <a:r>
                <a:rPr lang="de-DE" sz="2000"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850k+</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Datasets</a:t>
              </a:r>
            </a:p>
            <a:p>
              <a:endParaRPr lang="de-DE" sz="8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de-DE" sz="2000"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160</a:t>
              </a:r>
              <a:r>
                <a:rPr lang="de-DE"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repositories</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 </a:t>
              </a:r>
            </a:p>
            <a:p>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discoverable</a:t>
              </a:r>
              <a:endPar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1" name="Grafik 10">
              <a:extLst>
                <a:ext uri="{FF2B5EF4-FFF2-40B4-BE49-F238E27FC236}">
                  <a16:creationId xmlns:a16="http://schemas.microsoft.com/office/drawing/2014/main" id="{B2F910C0-1C29-AA56-BDCF-8B9C73874360}"/>
                </a:ext>
              </a:extLst>
            </p:cNvPr>
            <p:cNvPicPr>
              <a:picLocks noChangeAspect="1"/>
            </p:cNvPicPr>
            <p:nvPr/>
          </p:nvPicPr>
          <p:blipFill rotWithShape="1">
            <a:blip r:embed="rId6" cstate="hqprint">
              <a:clrChange>
                <a:clrFrom>
                  <a:srgbClr val="EEFAFB"/>
                </a:clrFrom>
                <a:clrTo>
                  <a:srgbClr val="EEFAFB">
                    <a:alpha val="0"/>
                  </a:srgbClr>
                </a:clrTo>
              </a:clrChange>
              <a:extLst>
                <a:ext uri="{28A0092B-C50C-407E-A947-70E740481C1C}">
                  <a14:useLocalDpi xmlns:a14="http://schemas.microsoft.com/office/drawing/2010/main"/>
                </a:ext>
              </a:extLst>
            </a:blip>
            <a:srcRect/>
            <a:stretch/>
          </p:blipFill>
          <p:spPr>
            <a:xfrm>
              <a:off x="6326190" y="7372381"/>
              <a:ext cx="658157" cy="609972"/>
            </a:xfrm>
            <a:prstGeom prst="rect">
              <a:avLst/>
            </a:prstGeom>
          </p:spPr>
        </p:pic>
        <p:sp>
          <p:nvSpPr>
            <p:cNvPr id="12" name="Rechteck 11">
              <a:extLst>
                <a:ext uri="{FF2B5EF4-FFF2-40B4-BE49-F238E27FC236}">
                  <a16:creationId xmlns:a16="http://schemas.microsoft.com/office/drawing/2014/main" id="{1046B27D-532E-38B8-DA94-6E27CC9CC2E7}"/>
                </a:ext>
              </a:extLst>
            </p:cNvPr>
            <p:cNvSpPr/>
            <p:nvPr/>
          </p:nvSpPr>
          <p:spPr>
            <a:xfrm>
              <a:off x="3781910" y="7323383"/>
              <a:ext cx="1620000" cy="2340000"/>
            </a:xfrm>
            <a:prstGeom prst="rect">
              <a:avLst/>
            </a:prstGeom>
            <a:solidFill>
              <a:schemeClr val="bg1"/>
            </a:solidFill>
            <a:ln w="12700">
              <a:solidFill>
                <a:srgbClr val="AEAEAE"/>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solidFill>
                  <a:srgbClr val="156082"/>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3" name="Textfeld 12">
              <a:extLst>
                <a:ext uri="{FF2B5EF4-FFF2-40B4-BE49-F238E27FC236}">
                  <a16:creationId xmlns:a16="http://schemas.microsoft.com/office/drawing/2014/main" id="{55CADF8A-1FFC-E37A-19A9-937E568C3CB3}"/>
                </a:ext>
              </a:extLst>
            </p:cNvPr>
            <p:cNvSpPr txBox="1"/>
            <p:nvPr/>
          </p:nvSpPr>
          <p:spPr>
            <a:xfrm>
              <a:off x="3861217" y="7590928"/>
              <a:ext cx="1483537" cy="2000548"/>
            </a:xfrm>
            <a:prstGeom prst="rect">
              <a:avLst/>
            </a:prstGeom>
            <a:noFill/>
          </p:spPr>
          <p:txBody>
            <a:bodyPr wrap="square" rtlCol="0">
              <a:spAutoFit/>
            </a:bodyPr>
            <a:lstStyle/>
            <a:p>
              <a:r>
                <a:rPr lang="de-DE" sz="2000"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30 </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Letters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of</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 Interest ≈ </a:t>
              </a:r>
            </a:p>
            <a:p>
              <a:r>
                <a:rPr lang="de-DE" sz="2000"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35+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Mio</a:t>
              </a:r>
              <a:endPar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Funding</a:t>
              </a:r>
            </a:p>
            <a:p>
              <a:r>
                <a:rPr lang="de-DE" sz="2000" b="1" dirty="0">
                  <a:solidFill>
                    <a:srgbClr val="156082"/>
                  </a:solidFill>
                  <a:latin typeface="Open Sans Extrabold" panose="020B0606030504020204" pitchFamily="34" charset="0"/>
                  <a:ea typeface="Open Sans Extrabold" panose="020B0606030504020204" pitchFamily="34" charset="0"/>
                  <a:cs typeface="Open Sans Extrabold" panose="020B0606030504020204" pitchFamily="34" charset="0"/>
                </a:rPr>
                <a:t>70+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signed</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commitment</a:t>
              </a:r>
              <a:endPar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4" name="Grafik 13" descr="Balkendiagramm mit einfarbiger Füllung">
              <a:extLst>
                <a:ext uri="{FF2B5EF4-FFF2-40B4-BE49-F238E27FC236}">
                  <a16:creationId xmlns:a16="http://schemas.microsoft.com/office/drawing/2014/main" id="{2681EDEA-A015-5A84-ADAD-8E23E6BB33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62527" y="7399813"/>
              <a:ext cx="504000" cy="504000"/>
            </a:xfrm>
            <a:prstGeom prst="rect">
              <a:avLst/>
            </a:prstGeom>
          </p:spPr>
        </p:pic>
        <p:sp>
          <p:nvSpPr>
            <p:cNvPr id="15" name="Rechteck 14">
              <a:extLst>
                <a:ext uri="{FF2B5EF4-FFF2-40B4-BE49-F238E27FC236}">
                  <a16:creationId xmlns:a16="http://schemas.microsoft.com/office/drawing/2014/main" id="{938E8EEA-C6EC-E4CF-FBAE-7BD90FC8A5CE}"/>
                </a:ext>
              </a:extLst>
            </p:cNvPr>
            <p:cNvSpPr/>
            <p:nvPr/>
          </p:nvSpPr>
          <p:spPr>
            <a:xfrm>
              <a:off x="2157715" y="7323383"/>
              <a:ext cx="1620000" cy="2340000"/>
            </a:xfrm>
            <a:prstGeom prst="rect">
              <a:avLst/>
            </a:prstGeom>
            <a:solidFill>
              <a:schemeClr val="bg1"/>
            </a:solidFill>
            <a:ln w="12700">
              <a:solidFill>
                <a:srgbClr val="AEAEAE"/>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dirty="0">
                <a:solidFill>
                  <a:srgbClr val="156082"/>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6" name="Rechteck 15">
              <a:extLst>
                <a:ext uri="{FF2B5EF4-FFF2-40B4-BE49-F238E27FC236}">
                  <a16:creationId xmlns:a16="http://schemas.microsoft.com/office/drawing/2014/main" id="{C873A792-72F4-5D3D-CD39-F34602849822}"/>
                </a:ext>
              </a:extLst>
            </p:cNvPr>
            <p:cNvSpPr/>
            <p:nvPr/>
          </p:nvSpPr>
          <p:spPr>
            <a:xfrm>
              <a:off x="533520" y="7323383"/>
              <a:ext cx="1620000" cy="2340000"/>
            </a:xfrm>
            <a:prstGeom prst="rect">
              <a:avLst/>
            </a:prstGeom>
            <a:solidFill>
              <a:schemeClr val="bg1"/>
            </a:solidFill>
            <a:ln w="12700">
              <a:solidFill>
                <a:srgbClr val="AEAEAE"/>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solidFill>
                  <a:srgbClr val="156082"/>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7" name="Textfeld 16">
              <a:extLst>
                <a:ext uri="{FF2B5EF4-FFF2-40B4-BE49-F238E27FC236}">
                  <a16:creationId xmlns:a16="http://schemas.microsoft.com/office/drawing/2014/main" id="{56FA8D46-2E4A-23CA-FBBB-940D3F1BDBC1}"/>
                </a:ext>
              </a:extLst>
            </p:cNvPr>
            <p:cNvSpPr txBox="1"/>
            <p:nvPr/>
          </p:nvSpPr>
          <p:spPr>
            <a:xfrm>
              <a:off x="606232" y="8177955"/>
              <a:ext cx="1363240" cy="1446550"/>
            </a:xfrm>
            <a:prstGeom prst="rect">
              <a:avLst/>
            </a:prstGeom>
            <a:noFill/>
          </p:spPr>
          <p:txBody>
            <a:bodyPr wrap="square">
              <a:spAutoFit/>
            </a:bodyPr>
            <a:lstStyle/>
            <a:p>
              <a:r>
                <a:rPr lang="de-DE" sz="2000" b="1"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50+ </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Pilots and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incubators</a:t>
              </a:r>
              <a:endPar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de-DE" sz="12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for FAIR RDM in Earth System Sciences</a:t>
              </a:r>
            </a:p>
          </p:txBody>
        </p:sp>
        <p:sp>
          <p:nvSpPr>
            <p:cNvPr id="18" name="Textfeld 17">
              <a:extLst>
                <a:ext uri="{FF2B5EF4-FFF2-40B4-BE49-F238E27FC236}">
                  <a16:creationId xmlns:a16="http://schemas.microsoft.com/office/drawing/2014/main" id="{1EE1723A-7ADF-49BE-09AF-E1ECFFC2CE1E}"/>
                </a:ext>
              </a:extLst>
            </p:cNvPr>
            <p:cNvSpPr txBox="1"/>
            <p:nvPr/>
          </p:nvSpPr>
          <p:spPr>
            <a:xfrm>
              <a:off x="2224849" y="7777846"/>
              <a:ext cx="1726912" cy="1846659"/>
            </a:xfrm>
            <a:prstGeom prst="rect">
              <a:avLst/>
            </a:prstGeom>
            <a:noFill/>
          </p:spPr>
          <p:txBody>
            <a:bodyPr wrap="square" rtlCol="0">
              <a:spAutoFit/>
            </a:bodyPr>
            <a:lstStyle/>
            <a:p>
              <a:r>
                <a:rPr lang="de-DE" sz="2000"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89</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Public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events</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 </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co</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organized</a:t>
              </a:r>
              <a:endPar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de-DE" sz="8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de-DE" sz="2000"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120+</a:t>
              </a:r>
              <a:r>
                <a:rPr lang="de-DE" sz="1400" dirty="0">
                  <a:solidFill>
                    <a:srgbClr val="156082"/>
                  </a:solidFill>
                  <a:latin typeface="Open Sans Medium" pitchFamily="2" charset="0"/>
                  <a:ea typeface="Open Sans Medium" pitchFamily="2" charset="0"/>
                  <a:cs typeface="Open Sans Medium" pitchFamily="2" charset="0"/>
                </a:rPr>
                <a:t> </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open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reports</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presentations</a:t>
              </a:r>
              <a:endPar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9" name="Grafik 18">
              <a:extLst>
                <a:ext uri="{FF2B5EF4-FFF2-40B4-BE49-F238E27FC236}">
                  <a16:creationId xmlns:a16="http://schemas.microsoft.com/office/drawing/2014/main" id="{ED84DEA3-CF07-2827-23E2-73DAD00A72FD}"/>
                </a:ext>
              </a:extLst>
            </p:cNvPr>
            <p:cNvPicPr>
              <a:picLocks noChangeAspect="1"/>
            </p:cNvPicPr>
            <p:nvPr/>
          </p:nvPicPr>
          <p:blipFill>
            <a:blip r:embed="rId9">
              <a:duotone>
                <a:schemeClr val="accent1">
                  <a:shade val="45000"/>
                  <a:satMod val="135000"/>
                </a:schemeClr>
                <a:prstClr val="white"/>
              </a:duotone>
            </a:blip>
            <a:stretch>
              <a:fillRect/>
            </a:stretch>
          </p:blipFill>
          <p:spPr>
            <a:xfrm>
              <a:off x="1379244" y="7390669"/>
              <a:ext cx="612000" cy="612000"/>
            </a:xfrm>
            <a:prstGeom prst="rect">
              <a:avLst/>
            </a:prstGeom>
          </p:spPr>
        </p:pic>
        <p:pic>
          <p:nvPicPr>
            <p:cNvPr id="20" name="Grafik 19" descr="Uhr mit einfarbiger Füllung">
              <a:extLst>
                <a:ext uri="{FF2B5EF4-FFF2-40B4-BE49-F238E27FC236}">
                  <a16:creationId xmlns:a16="http://schemas.microsoft.com/office/drawing/2014/main" id="{6790D667-2E28-39EA-3DB1-9A693FDA63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16989" y="7381525"/>
              <a:ext cx="612000" cy="612000"/>
            </a:xfrm>
            <a:prstGeom prst="rect">
              <a:avLst/>
            </a:prstGeom>
          </p:spPr>
        </p:pic>
        <p:sp>
          <p:nvSpPr>
            <p:cNvPr id="21" name="Textfeld 20">
              <a:extLst>
                <a:ext uri="{FF2B5EF4-FFF2-40B4-BE49-F238E27FC236}">
                  <a16:creationId xmlns:a16="http://schemas.microsoft.com/office/drawing/2014/main" id="{31A94269-B37F-F6E2-D5CE-6D0D32012B87}"/>
                </a:ext>
              </a:extLst>
            </p:cNvPr>
            <p:cNvSpPr txBox="1"/>
            <p:nvPr/>
          </p:nvSpPr>
          <p:spPr>
            <a:xfrm>
              <a:off x="8692536" y="7768035"/>
              <a:ext cx="1169465" cy="369332"/>
            </a:xfrm>
            <a:prstGeom prst="rect">
              <a:avLst/>
            </a:prstGeom>
            <a:noFill/>
          </p:spPr>
          <p:txBody>
            <a:bodyPr wrap="square">
              <a:spAutoFit/>
            </a:bodyPr>
            <a:lstStyle/>
            <a:p>
              <a:r>
                <a:rPr lang="de-DE" dirty="0" err="1">
                  <a:solidFill>
                    <a:srgbClr val="156082"/>
                  </a:solidFill>
                  <a:latin typeface="Open Sans Bold" panose="020B0806030504020204" pitchFamily="34" charset="0"/>
                  <a:ea typeface="Open Sans Bold" panose="020B0806030504020204" pitchFamily="34" charset="0"/>
                  <a:cs typeface="Open Sans Bold" panose="020B0806030504020204" pitchFamily="34" charset="0"/>
                </a:rPr>
                <a:t>Leading</a:t>
              </a:r>
              <a:r>
                <a:rPr lang="de-DE" dirty="0">
                  <a:solidFill>
                    <a:srgbClr val="156082"/>
                  </a:solidFill>
                  <a:latin typeface="Open Sans Bold" panose="020B0806030504020204" pitchFamily="34" charset="0"/>
                  <a:ea typeface="Open Sans Bold" panose="020B0806030504020204" pitchFamily="34" charset="0"/>
                  <a:cs typeface="Open Sans Bold" panose="020B0806030504020204" pitchFamily="34" charset="0"/>
                </a:rPr>
                <a:t> </a:t>
              </a:r>
              <a:endParaRPr lang="de-DE" sz="1000" dirty="0">
                <a:solidFill>
                  <a:srgbClr val="156082"/>
                </a:solidFill>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22" name="Grafik 21" descr="Zahnräder mit einfarbiger Füllung">
              <a:extLst>
                <a:ext uri="{FF2B5EF4-FFF2-40B4-BE49-F238E27FC236}">
                  <a16:creationId xmlns:a16="http://schemas.microsoft.com/office/drawing/2014/main" id="{E2F9F0A3-9BF2-DB85-5AF2-2C38D6DFDF8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93329" y="7361797"/>
              <a:ext cx="540000" cy="540000"/>
            </a:xfrm>
            <a:prstGeom prst="rect">
              <a:avLst/>
            </a:prstGeom>
          </p:spPr>
        </p:pic>
      </p:grpSp>
      <p:sp>
        <p:nvSpPr>
          <p:cNvPr id="23" name="Rechteck 22">
            <a:extLst>
              <a:ext uri="{FF2B5EF4-FFF2-40B4-BE49-F238E27FC236}">
                <a16:creationId xmlns:a16="http://schemas.microsoft.com/office/drawing/2014/main" id="{10673377-77B7-DD03-D7E0-027A25E1BC9B}"/>
              </a:ext>
            </a:extLst>
          </p:cNvPr>
          <p:cNvSpPr/>
          <p:nvPr/>
        </p:nvSpPr>
        <p:spPr>
          <a:xfrm>
            <a:off x="549970" y="4381498"/>
            <a:ext cx="1620000" cy="2340000"/>
          </a:xfrm>
          <a:prstGeom prst="rect">
            <a:avLst/>
          </a:prstGeom>
          <a:solidFill>
            <a:schemeClr val="bg1"/>
          </a:solidFill>
          <a:ln w="12700">
            <a:solidFill>
              <a:srgbClr val="AEAEAE"/>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solidFill>
                <a:srgbClr val="156082"/>
              </a:solidFill>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322" name="Grafik 100"/>
          <p:cNvPicPr/>
          <p:nvPr/>
        </p:nvPicPr>
        <p:blipFill>
          <a:blip r:embed="rId14"/>
          <a:stretch/>
        </p:blipFill>
        <p:spPr>
          <a:xfrm>
            <a:off x="774843" y="4763928"/>
            <a:ext cx="1123560" cy="1578600"/>
          </a:xfrm>
          <a:prstGeom prst="rect">
            <a:avLst/>
          </a:prstGeom>
          <a:ln w="0">
            <a:noFill/>
          </a:ln>
          <a:effectLst>
            <a:outerShdw blurRad="291960" dist="138988"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PlaceHolder 1"/>
          <p:cNvSpPr>
            <a:spLocks noGrp="1"/>
          </p:cNvSpPr>
          <p:nvPr>
            <p:ph type="title"/>
          </p:nvPr>
        </p:nvSpPr>
        <p:spPr>
          <a:xfrm>
            <a:off x="533520" y="365040"/>
            <a:ext cx="11178000" cy="472320"/>
          </a:xfrm>
          <a:prstGeom prst="rect">
            <a:avLst/>
          </a:prstGeom>
          <a:noFill/>
          <a:ln w="0">
            <a:noFill/>
          </a:ln>
        </p:spPr>
        <p:txBody>
          <a:bodyPr lIns="90000" tIns="45000" rIns="90000" bIns="45000" anchor="ctr">
            <a:noAutofit/>
          </a:bodyPr>
          <a:lstStyle/>
          <a:p>
            <a:pPr>
              <a:lnSpc>
                <a:spcPct val="110000"/>
              </a:lnSpc>
              <a:buNone/>
            </a:pPr>
            <a:r>
              <a:rPr lang="de-DE" sz="2800" b="1" strike="noStrike" spc="-1" dirty="0">
                <a:solidFill>
                  <a:srgbClr val="07658D"/>
                </a:solidFill>
                <a:latin typeface="Open Sans Extrabold"/>
                <a:ea typeface="Open Sans Extrabold"/>
              </a:rPr>
              <a:t>NFDI4Earth Knowledge Hub</a:t>
            </a:r>
            <a:endParaRPr lang="en-US" sz="2800" strike="noStrike" spc="-1" dirty="0">
              <a:solidFill>
                <a:srgbClr val="07658D"/>
              </a:solidFill>
            </a:endParaRPr>
          </a:p>
        </p:txBody>
      </p:sp>
      <p:sp>
        <p:nvSpPr>
          <p:cNvPr id="324" name="PlaceHolder 2"/>
          <p:cNvSpPr>
            <a:spLocks noGrp="1"/>
          </p:cNvSpPr>
          <p:nvPr>
            <p:ph type="sldNum" idx="11"/>
          </p:nvPr>
        </p:nvSpPr>
        <p:spPr>
          <a:xfrm>
            <a:off x="8968680" y="6504480"/>
            <a:ext cx="2742480" cy="215280"/>
          </a:xfrm>
          <a:prstGeom prst="rect">
            <a:avLst/>
          </a:prstGeom>
          <a:noFill/>
          <a:ln w="0">
            <a:noFill/>
          </a:ln>
        </p:spPr>
        <p:txBody>
          <a:bodyPr lIns="90000" tIns="45000" rIns="90000" bIns="45000" anchor="ctr">
            <a:noAutofit/>
          </a:bodyPr>
          <a:lstStyle>
            <a:lvl1pPr algn="r">
              <a:lnSpc>
                <a:spcPct val="100000"/>
              </a:lnSpc>
              <a:buNone/>
              <a:defRPr lang="de-DE" sz="1200" b="0" i="1" strike="noStrike" spc="-1">
                <a:solidFill>
                  <a:srgbClr val="C8C8C8"/>
                </a:solidFill>
                <a:latin typeface="Open Sans Light"/>
                <a:ea typeface="Open Sans Light"/>
              </a:defRPr>
            </a:lvl1pPr>
          </a:lstStyle>
          <a:p>
            <a:pPr algn="r">
              <a:lnSpc>
                <a:spcPct val="100000"/>
              </a:lnSpc>
              <a:buNone/>
            </a:pPr>
            <a:fld id="{1B1684EB-E440-486B-98AC-DBF9E7296022}" type="slidenum">
              <a:rPr lang="de-DE" sz="1200" b="0" i="1" strike="noStrike" spc="-1">
                <a:solidFill>
                  <a:srgbClr val="07658D"/>
                </a:solidFill>
                <a:latin typeface="Open Sans Light"/>
                <a:ea typeface="Open Sans Light"/>
              </a:rPr>
              <a:t>12</a:t>
            </a:fld>
            <a:endParaRPr lang="en-US" sz="1200" b="0" strike="noStrike" spc="-1">
              <a:solidFill>
                <a:srgbClr val="07658D"/>
              </a:solidFill>
              <a:latin typeface="Times New Roman"/>
            </a:endParaRPr>
          </a:p>
        </p:txBody>
      </p:sp>
      <p:pic>
        <p:nvPicPr>
          <p:cNvPr id="326" name="Grafik 11"/>
          <p:cNvPicPr/>
          <p:nvPr/>
        </p:nvPicPr>
        <p:blipFill>
          <a:blip r:embed="rId3"/>
          <a:srcRect b="1252"/>
          <a:stretch>
            <a:fillRect/>
          </a:stretch>
        </p:blipFill>
        <p:spPr>
          <a:xfrm>
            <a:off x="934621" y="4189408"/>
            <a:ext cx="4577400" cy="2698560"/>
          </a:xfrm>
          <a:prstGeom prst="rect">
            <a:avLst/>
          </a:prstGeom>
          <a:ln w="0">
            <a:noFill/>
          </a:ln>
          <a:effectLst>
            <a:outerShdw blurRad="291960" dist="37674" dir="2700000" algn="tl" rotWithShape="0">
              <a:srgbClr val="000000">
                <a:alpha val="65000"/>
              </a:srgbClr>
            </a:outerShdw>
          </a:effectLst>
        </p:spPr>
      </p:pic>
      <p:pic>
        <p:nvPicPr>
          <p:cNvPr id="327" name="Grafik 15"/>
          <p:cNvPicPr/>
          <p:nvPr/>
        </p:nvPicPr>
        <p:blipFill>
          <a:blip r:embed="rId4"/>
          <a:stretch/>
        </p:blipFill>
        <p:spPr>
          <a:xfrm>
            <a:off x="5716169" y="4189408"/>
            <a:ext cx="4051080" cy="2698560"/>
          </a:xfrm>
          <a:prstGeom prst="rect">
            <a:avLst/>
          </a:prstGeom>
          <a:ln w="0">
            <a:noFill/>
          </a:ln>
          <a:effectLst>
            <a:outerShdw blurRad="291960" dist="37674" dir="2700000" algn="tl" rotWithShape="0">
              <a:srgbClr val="000000">
                <a:alpha val="65000"/>
              </a:srgbClr>
            </a:outerShdw>
          </a:effectLst>
        </p:spPr>
      </p:pic>
      <p:pic>
        <p:nvPicPr>
          <p:cNvPr id="328" name="Picture 24"/>
          <p:cNvPicPr/>
          <p:nvPr/>
        </p:nvPicPr>
        <p:blipFill>
          <a:blip r:embed="rId5"/>
          <a:stretch/>
        </p:blipFill>
        <p:spPr>
          <a:xfrm>
            <a:off x="7372072" y="1806050"/>
            <a:ext cx="944640" cy="275040"/>
          </a:xfrm>
          <a:prstGeom prst="rect">
            <a:avLst/>
          </a:prstGeom>
          <a:ln w="0">
            <a:noFill/>
          </a:ln>
        </p:spPr>
      </p:pic>
      <p:pic>
        <p:nvPicPr>
          <p:cNvPr id="330" name="Picture 42" descr="Logos &amp; Grafiken | Geodateninfrastruktur Deutschland"/>
          <p:cNvPicPr/>
          <p:nvPr/>
        </p:nvPicPr>
        <p:blipFill>
          <a:blip r:embed="rId6"/>
          <a:stretch/>
        </p:blipFill>
        <p:spPr>
          <a:xfrm>
            <a:off x="6178312" y="1559090"/>
            <a:ext cx="1060560" cy="631800"/>
          </a:xfrm>
          <a:prstGeom prst="rect">
            <a:avLst/>
          </a:prstGeom>
          <a:ln w="0">
            <a:noFill/>
          </a:ln>
        </p:spPr>
      </p:pic>
      <p:pic>
        <p:nvPicPr>
          <p:cNvPr id="329" name="Picture 30" descr="GFBio | German Federation for Biological Data"/>
          <p:cNvPicPr/>
          <p:nvPr/>
        </p:nvPicPr>
        <p:blipFill>
          <a:blip r:embed="rId7"/>
          <a:stretch/>
        </p:blipFill>
        <p:spPr>
          <a:xfrm>
            <a:off x="6407632" y="3138050"/>
            <a:ext cx="519120" cy="519120"/>
          </a:xfrm>
          <a:prstGeom prst="rect">
            <a:avLst/>
          </a:prstGeom>
          <a:ln w="0">
            <a:noFill/>
          </a:ln>
        </p:spPr>
      </p:pic>
      <p:pic>
        <p:nvPicPr>
          <p:cNvPr id="331" name="Picture 44" descr="Research Data Alliance - Wikipedia"/>
          <p:cNvPicPr/>
          <p:nvPr/>
        </p:nvPicPr>
        <p:blipFill>
          <a:blip r:embed="rId8"/>
          <a:stretch/>
        </p:blipFill>
        <p:spPr>
          <a:xfrm>
            <a:off x="7370632" y="2255690"/>
            <a:ext cx="670680" cy="378000"/>
          </a:xfrm>
          <a:prstGeom prst="rect">
            <a:avLst/>
          </a:prstGeom>
          <a:ln w="0">
            <a:noFill/>
          </a:ln>
        </p:spPr>
      </p:pic>
      <p:pic>
        <p:nvPicPr>
          <p:cNvPr id="332" name="Picture 46" descr="World Data Center for Climate"/>
          <p:cNvPicPr/>
          <p:nvPr/>
        </p:nvPicPr>
        <p:blipFill>
          <a:blip r:embed="rId9"/>
          <a:stretch/>
        </p:blipFill>
        <p:spPr>
          <a:xfrm>
            <a:off x="6276232" y="2768330"/>
            <a:ext cx="823680" cy="241200"/>
          </a:xfrm>
          <a:prstGeom prst="rect">
            <a:avLst/>
          </a:prstGeom>
          <a:ln w="0">
            <a:noFill/>
          </a:ln>
        </p:spPr>
      </p:pic>
      <p:pic>
        <p:nvPicPr>
          <p:cNvPr id="333" name="Picture 2"/>
          <p:cNvPicPr/>
          <p:nvPr/>
        </p:nvPicPr>
        <p:blipFill>
          <a:blip r:embed="rId10"/>
          <a:stretch/>
        </p:blipFill>
        <p:spPr>
          <a:xfrm>
            <a:off x="6294232" y="2255690"/>
            <a:ext cx="876240" cy="358560"/>
          </a:xfrm>
          <a:prstGeom prst="rect">
            <a:avLst/>
          </a:prstGeom>
          <a:ln w="0">
            <a:noFill/>
          </a:ln>
        </p:spPr>
      </p:pic>
      <p:pic>
        <p:nvPicPr>
          <p:cNvPr id="334" name="Picture 26" descr="DLR – Logo"/>
          <p:cNvPicPr/>
          <p:nvPr/>
        </p:nvPicPr>
        <p:blipFill>
          <a:blip r:embed="rId11"/>
          <a:srcRect l="18540" t="12247" r="17812" b="8736"/>
          <a:stretch/>
        </p:blipFill>
        <p:spPr>
          <a:xfrm>
            <a:off x="7448392" y="3214370"/>
            <a:ext cx="460080" cy="379800"/>
          </a:xfrm>
          <a:prstGeom prst="rect">
            <a:avLst/>
          </a:prstGeom>
          <a:ln w="0">
            <a:noFill/>
          </a:ln>
        </p:spPr>
      </p:pic>
      <p:pic>
        <p:nvPicPr>
          <p:cNvPr id="335" name="Picture 34"/>
          <p:cNvPicPr/>
          <p:nvPr/>
        </p:nvPicPr>
        <p:blipFill>
          <a:blip r:embed="rId12"/>
          <a:stretch/>
        </p:blipFill>
        <p:spPr>
          <a:xfrm>
            <a:off x="7414552" y="2763290"/>
            <a:ext cx="595080" cy="420840"/>
          </a:xfrm>
          <a:prstGeom prst="rect">
            <a:avLst/>
          </a:prstGeom>
          <a:ln w="0">
            <a:noFill/>
          </a:ln>
        </p:spPr>
      </p:pic>
      <p:pic>
        <p:nvPicPr>
          <p:cNvPr id="336" name="Grafik 35"/>
          <p:cNvPicPr/>
          <p:nvPr/>
        </p:nvPicPr>
        <p:blipFill>
          <a:blip r:embed="rId13"/>
          <a:stretch/>
        </p:blipFill>
        <p:spPr>
          <a:xfrm>
            <a:off x="8532928" y="3736438"/>
            <a:ext cx="3348000" cy="2698560"/>
          </a:xfrm>
          <a:prstGeom prst="rect">
            <a:avLst/>
          </a:prstGeom>
          <a:ln w="0">
            <a:noFill/>
          </a:ln>
          <a:effectLst>
            <a:outerShdw blurRad="291960" dist="37674" dir="2700000" algn="tl" rotWithShape="0">
              <a:srgbClr val="000000">
                <a:alpha val="65000"/>
              </a:srgbClr>
            </a:outerShdw>
          </a:effectLst>
        </p:spPr>
      </p:pic>
      <p:pic>
        <p:nvPicPr>
          <p:cNvPr id="337" name="Grafik 5"/>
          <p:cNvPicPr>
            <a:picLocks noChangeAspect="1"/>
          </p:cNvPicPr>
          <p:nvPr/>
        </p:nvPicPr>
        <p:blipFill>
          <a:blip r:embed="rId14"/>
          <a:stretch/>
        </p:blipFill>
        <p:spPr>
          <a:xfrm>
            <a:off x="8532928" y="1439141"/>
            <a:ext cx="3348000" cy="2086126"/>
          </a:xfrm>
          <a:prstGeom prst="rect">
            <a:avLst/>
          </a:prstGeom>
          <a:ln w="0">
            <a:noFill/>
          </a:ln>
          <a:effectLst>
            <a:outerShdw blurRad="291960" dist="37674" dir="2700000" algn="tl" rotWithShape="0">
              <a:srgbClr val="000000">
                <a:alpha val="65000"/>
              </a:srgbClr>
            </a:outerShdw>
          </a:effectLst>
        </p:spPr>
      </p:pic>
      <p:sp>
        <p:nvSpPr>
          <p:cNvPr id="325" name="PlaceHolder 3"/>
          <p:cNvSpPr>
            <a:spLocks noGrp="1"/>
          </p:cNvSpPr>
          <p:nvPr>
            <p:ph/>
          </p:nvPr>
        </p:nvSpPr>
        <p:spPr>
          <a:xfrm>
            <a:off x="533520" y="1062000"/>
            <a:ext cx="5769720" cy="2929320"/>
          </a:xfrm>
          <a:prstGeom prst="rect">
            <a:avLst/>
          </a:prstGeom>
          <a:noFill/>
          <a:ln w="0">
            <a:noFill/>
          </a:ln>
        </p:spPr>
        <p:txBody>
          <a:bodyPr lIns="90000" tIns="45000" rIns="90000" bIns="45000" anchor="t">
            <a:noAutofit/>
          </a:bodyPr>
          <a:lstStyle/>
          <a:p>
            <a:pPr marL="360720" indent="-301680">
              <a:lnSpc>
                <a:spcPct val="105000"/>
              </a:lnSpc>
              <a:spcBef>
                <a:spcPts val="2500"/>
              </a:spcBef>
              <a:buClr>
                <a:srgbClr val="05668D"/>
              </a:buClr>
              <a:buFont typeface="Wingdings" charset="2"/>
              <a:buChar char=""/>
            </a:pP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Linked data</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service for RDM ESS resources</a:t>
            </a:r>
          </a:p>
          <a:p>
            <a:pPr marL="360720" indent="-301680">
              <a:lnSpc>
                <a:spcPct val="105000"/>
              </a:lnSpc>
              <a:spcBef>
                <a:spcPts val="2500"/>
              </a:spcBef>
              <a:buClr>
                <a:srgbClr val="05668D"/>
              </a:buClr>
              <a:buFont typeface="Wingdings" charset="2"/>
              <a:buChar char=""/>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Provides a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SPARQL API</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for software development</a:t>
            </a:r>
          </a:p>
          <a:p>
            <a:pPr marL="360720" indent="-301680">
              <a:lnSpc>
                <a:spcPct val="105000"/>
              </a:lnSpc>
              <a:spcBef>
                <a:spcPts val="2500"/>
              </a:spcBef>
              <a:buClr>
                <a:srgbClr val="05668D"/>
              </a:buClr>
              <a:buFont typeface="Wingdings" charset="2"/>
              <a:buChar char=""/>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Backbone service, e.g., for OneStop4All</a:t>
            </a:r>
          </a:p>
          <a:p>
            <a:pPr marL="360720" indent="-301680">
              <a:lnSpc>
                <a:spcPct val="105000"/>
              </a:lnSpc>
              <a:spcBef>
                <a:spcPts val="2500"/>
              </a:spcBef>
              <a:buClr>
                <a:srgbClr val="05668D"/>
              </a:buClr>
              <a:buFont typeface="Wingdings" charset="2"/>
              <a:buChar char=""/>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Offers a semantic-enabled endpoint for harvested data sources to the providers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Grafik 3" descr="Ein Bild, das Text, Webseite, Website, Software enthält.&#10;&#10;KI-generierte Inhalte können fehlerhaft sein."/>
          <p:cNvPicPr/>
          <p:nvPr/>
        </p:nvPicPr>
        <p:blipFill>
          <a:blip r:embed="rId3"/>
          <a:srcRect r="8121"/>
          <a:stretch/>
        </p:blipFill>
        <p:spPr>
          <a:xfrm>
            <a:off x="7056000" y="2892600"/>
            <a:ext cx="5149440" cy="2551320"/>
          </a:xfrm>
          <a:prstGeom prst="rect">
            <a:avLst/>
          </a:prstGeom>
          <a:ln w="0">
            <a:noFill/>
          </a:ln>
          <a:effectLst>
            <a:outerShdw blurRad="291960" dist="37674" dir="2700000" algn="tl" rotWithShape="0">
              <a:srgbClr val="000000">
                <a:alpha val="65000"/>
              </a:srgbClr>
            </a:outerShdw>
          </a:effectLst>
        </p:spPr>
      </p:pic>
      <p:sp>
        <p:nvSpPr>
          <p:cNvPr id="339" name="PlaceHolder 1"/>
          <p:cNvSpPr>
            <a:spLocks noGrp="1"/>
          </p:cNvSpPr>
          <p:nvPr>
            <p:ph type="title"/>
          </p:nvPr>
        </p:nvSpPr>
        <p:spPr>
          <a:xfrm>
            <a:off x="533520" y="365040"/>
            <a:ext cx="11178000" cy="472320"/>
          </a:xfrm>
          <a:prstGeom prst="rect">
            <a:avLst/>
          </a:prstGeom>
          <a:noFill/>
          <a:ln w="0">
            <a:noFill/>
          </a:ln>
        </p:spPr>
        <p:txBody>
          <a:bodyPr lIns="90000" tIns="45000" rIns="90000" bIns="45000" anchor="ctr">
            <a:noAutofit/>
          </a:bodyPr>
          <a:lstStyle/>
          <a:p>
            <a:pPr>
              <a:lnSpc>
                <a:spcPct val="110000"/>
              </a:lnSpc>
              <a:buNone/>
            </a:pPr>
            <a:r>
              <a:rPr lang="de-DE" sz="2800" b="1" strike="noStrike" spc="-1" dirty="0">
                <a:solidFill>
                  <a:srgbClr val="05668D"/>
                </a:solidFill>
                <a:latin typeface="Open Sans Extrabold"/>
                <a:ea typeface="Open Sans Extrabold"/>
              </a:rPr>
              <a:t>NFDI4Earth Label for Data Repositories</a:t>
            </a:r>
            <a:endParaRPr lang="en-US" sz="2800" strike="noStrike" spc="-1" dirty="0"/>
          </a:p>
        </p:txBody>
      </p:sp>
      <p:sp>
        <p:nvSpPr>
          <p:cNvPr id="340" name="Inhaltsplatzhalter 4"/>
          <p:cNvSpPr/>
          <p:nvPr/>
        </p:nvSpPr>
        <p:spPr>
          <a:xfrm>
            <a:off x="533520" y="1024560"/>
            <a:ext cx="6369480" cy="5522040"/>
          </a:xfrm>
          <a:prstGeom prst="rect">
            <a:avLst/>
          </a:prstGeom>
          <a:noFill/>
          <a:ln w="0">
            <a:noFill/>
          </a:ln>
        </p:spPr>
        <p:style>
          <a:lnRef idx="0">
            <a:scrgbClr r="0" g="0" b="0"/>
          </a:lnRef>
          <a:fillRef idx="0">
            <a:scrgbClr r="0" g="0" b="0"/>
          </a:fillRef>
          <a:effectRef idx="0">
            <a:scrgbClr r="0" g="0" b="0"/>
          </a:effectRef>
          <a:fontRef idx="minor"/>
        </p:style>
      </p:sp>
      <p:pic>
        <p:nvPicPr>
          <p:cNvPr id="341" name="Grafik 1"/>
          <p:cNvPicPr/>
          <p:nvPr/>
        </p:nvPicPr>
        <p:blipFill>
          <a:blip r:embed="rId4"/>
          <a:srcRect b="-8268"/>
          <a:stretch/>
        </p:blipFill>
        <p:spPr>
          <a:xfrm>
            <a:off x="10398240" y="2297160"/>
            <a:ext cx="1318320" cy="442440"/>
          </a:xfrm>
          <a:prstGeom prst="rect">
            <a:avLst/>
          </a:prstGeom>
          <a:ln w="0">
            <a:noFill/>
          </a:ln>
        </p:spPr>
      </p:pic>
      <p:pic>
        <p:nvPicPr>
          <p:cNvPr id="342" name="Grafik 2"/>
          <p:cNvPicPr/>
          <p:nvPr/>
        </p:nvPicPr>
        <p:blipFill>
          <a:blip r:embed="rId5"/>
          <a:stretch/>
        </p:blipFill>
        <p:spPr>
          <a:xfrm>
            <a:off x="8357400" y="2262960"/>
            <a:ext cx="1629360" cy="479880"/>
          </a:xfrm>
          <a:prstGeom prst="rect">
            <a:avLst/>
          </a:prstGeom>
          <a:ln w="0">
            <a:noFill/>
          </a:ln>
        </p:spPr>
      </p:pic>
      <p:pic>
        <p:nvPicPr>
          <p:cNvPr id="343" name="Grafik 28"/>
          <p:cNvPicPr/>
          <p:nvPr/>
        </p:nvPicPr>
        <p:blipFill>
          <a:blip r:embed="rId6"/>
          <a:stretch/>
        </p:blipFill>
        <p:spPr>
          <a:xfrm>
            <a:off x="9591840" y="987120"/>
            <a:ext cx="2305080" cy="1204200"/>
          </a:xfrm>
          <a:prstGeom prst="rect">
            <a:avLst/>
          </a:prstGeom>
          <a:ln w="0">
            <a:noFill/>
          </a:ln>
        </p:spPr>
      </p:pic>
      <p:pic>
        <p:nvPicPr>
          <p:cNvPr id="344" name="Grafik 30"/>
          <p:cNvPicPr/>
          <p:nvPr/>
        </p:nvPicPr>
        <p:blipFill>
          <a:blip r:embed="rId7"/>
          <a:srcRect l="10344" t="13080" r="1545" b="15884"/>
          <a:stretch/>
        </p:blipFill>
        <p:spPr>
          <a:xfrm>
            <a:off x="6875640" y="4946760"/>
            <a:ext cx="2181960" cy="1938600"/>
          </a:xfrm>
          <a:prstGeom prst="rect">
            <a:avLst/>
          </a:prstGeom>
          <a:ln w="0">
            <a:noFill/>
          </a:ln>
          <a:effectLst>
            <a:outerShdw blurRad="291960" dist="37674" dir="2700000" algn="tl" rotWithShape="0">
              <a:srgbClr val="000000">
                <a:alpha val="65000"/>
              </a:srgbClr>
            </a:outerShdw>
          </a:effectLst>
        </p:spPr>
      </p:pic>
      <p:pic>
        <p:nvPicPr>
          <p:cNvPr id="345" name="Grafik 32"/>
          <p:cNvPicPr/>
          <p:nvPr/>
        </p:nvPicPr>
        <p:blipFill>
          <a:blip r:embed="rId8"/>
          <a:srcRect l="11887" t="16782" r="1661" b="1112"/>
          <a:stretch/>
        </p:blipFill>
        <p:spPr>
          <a:xfrm>
            <a:off x="8690400" y="5105520"/>
            <a:ext cx="2593080" cy="1867680"/>
          </a:xfrm>
          <a:prstGeom prst="rect">
            <a:avLst/>
          </a:prstGeom>
          <a:ln w="0">
            <a:noFill/>
          </a:ln>
          <a:effectLst>
            <a:outerShdw blurRad="291960" dist="37674" dir="2700000" algn="tl" rotWithShape="0">
              <a:srgbClr val="000000">
                <a:alpha val="65000"/>
              </a:srgbClr>
            </a:outerShdw>
          </a:effectLst>
        </p:spPr>
      </p:pic>
      <p:sp>
        <p:nvSpPr>
          <p:cNvPr id="346" name="Inhaltsplatzhalter 7"/>
          <p:cNvSpPr/>
          <p:nvPr/>
        </p:nvSpPr>
        <p:spPr>
          <a:xfrm>
            <a:off x="533520" y="1062000"/>
            <a:ext cx="6119280" cy="5369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360720" indent="-301680">
              <a:lnSpc>
                <a:spcPct val="105000"/>
              </a:lnSpc>
              <a:spcBef>
                <a:spcPts val="2500"/>
              </a:spcBef>
              <a:buClr>
                <a:srgbClr val="05668D"/>
              </a:buClr>
              <a:buFont typeface="Wingdings" charset="2"/>
              <a:buChar char=""/>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Developed criteria in a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participative process</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with Earth System Science community</a:t>
            </a:r>
          </a:p>
          <a:p>
            <a:pPr marL="360720" indent="-301680">
              <a:lnSpc>
                <a:spcPct val="105000"/>
              </a:lnSpc>
              <a:spcBef>
                <a:spcPts val="1500"/>
              </a:spcBef>
              <a:buClr>
                <a:srgbClr val="05668D"/>
              </a:buClr>
              <a:buFont typeface="Wingdings" charset="2"/>
              <a:buChar char=""/>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Defined evaluation process: </a:t>
            </a:r>
          </a:p>
          <a:p>
            <a:pPr marL="914400" indent="-457200">
              <a:lnSpc>
                <a:spcPct val="105000"/>
              </a:lnSpc>
              <a:spcBef>
                <a:spcPts val="799"/>
              </a:spcBef>
              <a:buFont typeface="+mj-lt"/>
              <a:buAutoNum type="arabicPeriod"/>
              <a:tabLst>
                <a:tab pos="0" algn="l"/>
              </a:tabLst>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automated assessment: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re3data</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metadata,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F-UJI</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evaluation</a:t>
            </a:r>
          </a:p>
          <a:p>
            <a:pPr marL="914400" indent="-457200">
              <a:lnSpc>
                <a:spcPct val="105000"/>
              </a:lnSpc>
              <a:spcBef>
                <a:spcPts val="799"/>
              </a:spcBef>
              <a:buFont typeface="+mj-lt"/>
              <a:buAutoNum type="arabicPeriod"/>
              <a:tabLst>
                <a:tab pos="0" algn="l"/>
              </a:tabLst>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manual self-assessment</a:t>
            </a:r>
          </a:p>
          <a:p>
            <a:pPr marL="360720" indent="-301680">
              <a:lnSpc>
                <a:spcPct val="105000"/>
              </a:lnSpc>
              <a:spcBef>
                <a:spcPts val="1500"/>
              </a:spcBef>
              <a:buClr>
                <a:srgbClr val="05668D"/>
              </a:buClr>
              <a:buFont typeface="Wingdings" charset="2"/>
              <a:buChar char=""/>
              <a:tabLst>
                <a:tab pos="0" algn="l"/>
              </a:tabLst>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Implemented as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OneStop4All</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extension using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NFDI IAM Basic Service</a:t>
            </a:r>
          </a:p>
          <a:p>
            <a:pPr marL="360720" indent="-301680">
              <a:lnSpc>
                <a:spcPct val="105000"/>
              </a:lnSpc>
              <a:spcBef>
                <a:spcPts val="1500"/>
              </a:spcBef>
              <a:buClr>
                <a:srgbClr val="05668D"/>
              </a:buClr>
              <a:buFont typeface="Wingdings" charset="2"/>
              <a:buChar char=""/>
              <a:tabLst>
                <a:tab pos="0" algn="l"/>
              </a:tabLst>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Collaborate tightly with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re3data</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(MoU signed) to facilitate providers in managing their records</a:t>
            </a:r>
          </a:p>
          <a:p>
            <a:pPr marL="360720" indent="-301680">
              <a:lnSpc>
                <a:spcPct val="105000"/>
              </a:lnSpc>
              <a:spcBef>
                <a:spcPts val="1500"/>
              </a:spcBef>
              <a:buClr>
                <a:srgbClr val="05668D"/>
              </a:buClr>
              <a:buFont typeface="Wingdings" charset="2"/>
              <a:buChar char=""/>
              <a:tabLst>
                <a:tab pos="0" algn="l"/>
              </a:tabLst>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Initiated discussion on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NFDI-wide labeling</a:t>
            </a:r>
          </a:p>
        </p:txBody>
      </p:sp>
      <p:sp>
        <p:nvSpPr>
          <p:cNvPr id="3" name="PlaceHolder 2"/>
          <p:cNvSpPr>
            <a:spLocks noGrp="1"/>
          </p:cNvSpPr>
          <p:nvPr>
            <p:ph type="sldNum" idx="2"/>
          </p:nvPr>
        </p:nvSpPr>
        <p:spPr/>
        <p:txBody>
          <a:bodyPr/>
          <a:lstStyle/>
          <a:p>
            <a:fld id="{B8725DB4-1256-4D5A-BAD5-F0A25C6B4434}" type="slidenum">
              <a:rPr i="0">
                <a:latin typeface="Open Sans" panose="020B0606030504020204" pitchFamily="34" charset="0"/>
                <a:ea typeface="Open Sans" panose="020B0606030504020204" pitchFamily="34" charset="0"/>
                <a:cs typeface="Open Sans" panose="020B0606030504020204" pitchFamily="34" charset="0"/>
              </a:rPr>
              <a:t>13</a:t>
            </a:fld>
            <a:endParaRPr i="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PlaceHolder 1"/>
          <p:cNvSpPr>
            <a:spLocks noGrp="1"/>
          </p:cNvSpPr>
          <p:nvPr>
            <p:ph type="title"/>
          </p:nvPr>
        </p:nvSpPr>
        <p:spPr>
          <a:xfrm>
            <a:off x="533520" y="365040"/>
            <a:ext cx="11178000" cy="472320"/>
          </a:xfrm>
          <a:prstGeom prst="rect">
            <a:avLst/>
          </a:prstGeom>
          <a:noFill/>
          <a:ln w="0">
            <a:noFill/>
          </a:ln>
        </p:spPr>
        <p:txBody>
          <a:bodyPr lIns="90000" tIns="45000" rIns="90000" bIns="45000" anchor="ctr">
            <a:noAutofit/>
          </a:bodyPr>
          <a:lstStyle/>
          <a:p>
            <a:pPr>
              <a:lnSpc>
                <a:spcPct val="110000"/>
              </a:lnSpc>
              <a:buNone/>
            </a:pPr>
            <a:r>
              <a:rPr lang="de-DE" sz="2400" b="1" strike="noStrike" spc="-1" dirty="0">
                <a:solidFill>
                  <a:srgbClr val="05668D"/>
                </a:solidFill>
                <a:latin typeface="Open Sans Extrabold"/>
                <a:ea typeface="Open Sans Extrabold"/>
              </a:rPr>
              <a:t>NFDI4Earth Commitment for </a:t>
            </a:r>
            <a:r>
              <a:rPr lang="de-DE" sz="2400" b="1" strike="noStrike" spc="-1" dirty="0" err="1">
                <a:solidFill>
                  <a:srgbClr val="05668D"/>
                </a:solidFill>
                <a:latin typeface="Open Sans Extrabold"/>
                <a:ea typeface="Open Sans Extrabold"/>
              </a:rPr>
              <a:t>Organisations</a:t>
            </a:r>
            <a:r>
              <a:rPr lang="de-DE" sz="2400" b="1" strike="noStrike" spc="-1" dirty="0">
                <a:solidFill>
                  <a:srgbClr val="05668D"/>
                </a:solidFill>
                <a:latin typeface="Open Sans Extrabold"/>
                <a:ea typeface="Open Sans Extrabold"/>
              </a:rPr>
              <a:t> &amp; </a:t>
            </a:r>
            <a:r>
              <a:rPr lang="de-DE" sz="2400" b="1" strike="noStrike" spc="-1" dirty="0" err="1">
                <a:solidFill>
                  <a:srgbClr val="05668D"/>
                </a:solidFill>
                <a:latin typeface="Open Sans Extrabold"/>
                <a:ea typeface="Open Sans Extrabold"/>
              </a:rPr>
              <a:t>Individuals</a:t>
            </a:r>
            <a:endParaRPr lang="en-US" sz="2400" strike="noStrike" spc="-1" dirty="0"/>
          </a:p>
        </p:txBody>
      </p:sp>
      <p:sp>
        <p:nvSpPr>
          <p:cNvPr id="348" name="Inhaltsplatzhalter 6"/>
          <p:cNvSpPr/>
          <p:nvPr/>
        </p:nvSpPr>
        <p:spPr>
          <a:xfrm>
            <a:off x="533520" y="1062000"/>
            <a:ext cx="9101880" cy="5009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lnSpcReduction="10000"/>
          </a:bodyPr>
          <a:lstStyle/>
          <a:p>
            <a:pPr>
              <a:lnSpc>
                <a:spcPct val="105000"/>
              </a:lnSpc>
              <a:spcBef>
                <a:spcPts val="2500"/>
              </a:spcBef>
              <a:buNone/>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Commit to FAIR data practices and sign the NFDI4Earth </a:t>
            </a:r>
            <a:r>
              <a:rPr lang="en-US" sz="2000" strike="noStrike" spc="-1" dirty="0" err="1">
                <a:solidFill>
                  <a:srgbClr val="07658D"/>
                </a:solidFill>
                <a:latin typeface="Open Sans" panose="020B0606030504020204" pitchFamily="34" charset="0"/>
                <a:ea typeface="Open Sans" panose="020B0606030504020204" pitchFamily="34" charset="0"/>
                <a:cs typeface="Open Sans" panose="020B0606030504020204" pitchFamily="34" charset="0"/>
              </a:rPr>
              <a:t>FAIRness</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and Openness Commitment: </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https://nfdi4earth.de/commitment</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a:t>
            </a:r>
          </a:p>
          <a:p>
            <a:pPr>
              <a:lnSpc>
                <a:spcPct val="105000"/>
              </a:lnSpc>
              <a:spcBef>
                <a:spcPts val="2500"/>
              </a:spcBef>
              <a:buNone/>
            </a:pPr>
            <a:r>
              <a:rPr lang="en-US" sz="2000" b="1" strike="noStrike" spc="-1" dirty="0">
                <a:solidFill>
                  <a:srgbClr val="05668D"/>
                </a:solidFill>
                <a:latin typeface="Open Sans" panose="020B0606030504020204" pitchFamily="34" charset="0"/>
                <a:ea typeface="Open Sans" panose="020B0606030504020204" pitchFamily="34" charset="0"/>
                <a:cs typeface="Open Sans" panose="020B0606030504020204" pitchFamily="34" charset="0"/>
              </a:rPr>
              <a:t>We commit to advance </a:t>
            </a:r>
            <a:r>
              <a:rPr lang="en-US" sz="2000" b="1" strike="noStrike" spc="-1" dirty="0" err="1">
                <a:solidFill>
                  <a:srgbClr val="05668D"/>
                </a:solidFill>
                <a:latin typeface="Open Sans" panose="020B0606030504020204" pitchFamily="34" charset="0"/>
                <a:ea typeface="Open Sans" panose="020B0606030504020204" pitchFamily="34" charset="0"/>
                <a:cs typeface="Open Sans" panose="020B0606030504020204" pitchFamily="34" charset="0"/>
              </a:rPr>
              <a:t>FAIRness</a:t>
            </a:r>
            <a:r>
              <a:rPr lang="en-US" sz="2000" b="1" strike="noStrike" spc="-1" dirty="0">
                <a:solidFill>
                  <a:srgbClr val="05668D"/>
                </a:solidFill>
                <a:latin typeface="Open Sans" panose="020B0606030504020204" pitchFamily="34" charset="0"/>
                <a:ea typeface="Open Sans" panose="020B0606030504020204" pitchFamily="34" charset="0"/>
                <a:cs typeface="Open Sans" panose="020B0606030504020204" pitchFamily="34" charset="0"/>
              </a:rPr>
              <a:t> and Openness </a:t>
            </a:r>
          </a:p>
          <a:p>
            <a:pPr>
              <a:lnSpc>
                <a:spcPct val="105000"/>
              </a:lnSpc>
              <a:buNone/>
            </a:pPr>
            <a:r>
              <a:rPr lang="en-US" sz="2000" b="1" strike="noStrike" spc="-1" dirty="0">
                <a:solidFill>
                  <a:srgbClr val="05668D"/>
                </a:solidFill>
                <a:latin typeface="Open Sans" panose="020B0606030504020204" pitchFamily="34" charset="0"/>
                <a:ea typeface="Open Sans" panose="020B0606030504020204" pitchFamily="34" charset="0"/>
                <a:cs typeface="Open Sans" panose="020B0606030504020204" pitchFamily="34" charset="0"/>
              </a:rPr>
              <a:t>in Earth System Sciences.</a:t>
            </a:r>
            <a:endParaRPr lang="en-US" sz="2000" b="1" strike="noStrike" spc="-1" dirty="0">
              <a:latin typeface="Open Sans" panose="020B0606030504020204" pitchFamily="34" charset="0"/>
              <a:ea typeface="Open Sans" panose="020B0606030504020204" pitchFamily="34" charset="0"/>
              <a:cs typeface="Open Sans" panose="020B0606030504020204" pitchFamily="34" charset="0"/>
            </a:endParaRPr>
          </a:p>
          <a:p>
            <a:pPr>
              <a:lnSpc>
                <a:spcPct val="105000"/>
              </a:lnSpc>
              <a:spcBef>
                <a:spcPts val="2500"/>
              </a:spcBef>
              <a:buNone/>
            </a:pPr>
            <a:r>
              <a:rPr lang="en-US" sz="2000" b="1" strike="noStrike" spc="-1" dirty="0">
                <a:solidFill>
                  <a:srgbClr val="05668D"/>
                </a:solidFill>
                <a:latin typeface="Open Sans" panose="020B0606030504020204" pitchFamily="34" charset="0"/>
                <a:ea typeface="Open Sans" panose="020B0606030504020204" pitchFamily="34" charset="0"/>
                <a:cs typeface="Open Sans" panose="020B0606030504020204" pitchFamily="34" charset="0"/>
              </a:rPr>
              <a:t>We value data infrastructures and data experts.</a:t>
            </a:r>
            <a:endParaRPr lang="en-US" sz="2000" b="1" strike="noStrike" spc="-1" dirty="0">
              <a:latin typeface="Open Sans" panose="020B0606030504020204" pitchFamily="34" charset="0"/>
              <a:ea typeface="Open Sans" panose="020B0606030504020204" pitchFamily="34" charset="0"/>
              <a:cs typeface="Open Sans" panose="020B0606030504020204" pitchFamily="34" charset="0"/>
            </a:endParaRPr>
          </a:p>
          <a:p>
            <a:pPr>
              <a:lnSpc>
                <a:spcPct val="105000"/>
              </a:lnSpc>
              <a:spcBef>
                <a:spcPts val="2500"/>
              </a:spcBef>
              <a:buNone/>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2 main statements | 12 supplemental statements</a:t>
            </a:r>
            <a:br>
              <a:rPr sz="2000" dirty="0">
                <a:solidFill>
                  <a:srgbClr val="07658D"/>
                </a:solidFill>
                <a:latin typeface="Open Sans" panose="020B0606030504020204" pitchFamily="34" charset="0"/>
                <a:ea typeface="Open Sans" panose="020B0606030504020204" pitchFamily="34" charset="0"/>
                <a:cs typeface="Open Sans" panose="020B0606030504020204" pitchFamily="34" charset="0"/>
              </a:rPr>
            </a:b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8 institutional signatories | 70 groups &amp; individuals</a:t>
            </a:r>
          </a:p>
          <a:p>
            <a:pPr>
              <a:lnSpc>
                <a:spcPct val="105000"/>
              </a:lnSpc>
              <a:spcBef>
                <a:spcPts val="2500"/>
              </a:spcBef>
              <a:buNone/>
            </a:pPr>
            <a:r>
              <a:rPr lang="en-US" b="0" strike="noStrike" spc="-1" dirty="0">
                <a:solidFill>
                  <a:srgbClr val="07658D"/>
                </a:solidFill>
                <a:latin typeface="Open Sans Light"/>
                <a:ea typeface="Open Sans Light"/>
              </a:rPr>
              <a:t>Sign the statement of commitment as institutions, individual researchers, laboratories, infrastructure providers, publishers, academic societies, government agencies, companies, funders, and research </a:t>
            </a:r>
            <a:r>
              <a:rPr lang="en-US" b="0" strike="noStrike" spc="-1" dirty="0" err="1">
                <a:solidFill>
                  <a:srgbClr val="07658D"/>
                </a:solidFill>
                <a:latin typeface="Open Sans Light"/>
                <a:ea typeface="Open Sans Light"/>
              </a:rPr>
              <a:t>organisations</a:t>
            </a:r>
            <a:r>
              <a:rPr lang="en-US" b="0" strike="noStrike" spc="-1" dirty="0">
                <a:solidFill>
                  <a:srgbClr val="07658D"/>
                </a:solidFill>
                <a:latin typeface="Open Sans Light"/>
                <a:ea typeface="Open Sans Light"/>
              </a:rPr>
              <a:t>. Become ambassadors for change towards more FAIR and Open data practices in Earth System Sciences. Respond to the growing geo-societal challenges of our planet: science advances when knowledge is openly shared.</a:t>
            </a:r>
            <a:endParaRPr lang="en-US" strike="noStrike" spc="-1" dirty="0">
              <a:solidFill>
                <a:srgbClr val="07658D"/>
              </a:solidFill>
              <a:latin typeface="Open Sans Light" pitchFamily="2" charset="0"/>
            </a:endParaRPr>
          </a:p>
        </p:txBody>
      </p:sp>
      <p:pic>
        <p:nvPicPr>
          <p:cNvPr id="349" name="Grafik 348"/>
          <p:cNvPicPr/>
          <p:nvPr/>
        </p:nvPicPr>
        <p:blipFill>
          <a:blip r:embed="rId4"/>
          <a:srcRect l="41926" t="7759" r="40807" b="22654"/>
          <a:stretch>
            <a:fillRect/>
          </a:stretch>
        </p:blipFill>
        <p:spPr>
          <a:xfrm>
            <a:off x="9890640" y="1176803"/>
            <a:ext cx="1800000" cy="4726691"/>
          </a:xfrm>
          <a:prstGeom prst="rect">
            <a:avLst/>
          </a:prstGeom>
          <a:ln w="0">
            <a:noFill/>
          </a:ln>
          <a:effectLst>
            <a:outerShdw blurRad="291960" dist="37674" dir="2700000" algn="tl" rotWithShape="0">
              <a:srgbClr val="000000">
                <a:alpha val="65000"/>
              </a:srgbClr>
            </a:outerShdw>
          </a:effectLst>
        </p:spPr>
      </p:pic>
      <p:pic>
        <p:nvPicPr>
          <p:cNvPr id="351" name="Grafik 350"/>
          <p:cNvPicPr/>
          <p:nvPr/>
        </p:nvPicPr>
        <p:blipFill>
          <a:blip r:embed="rId5"/>
          <a:stretch/>
        </p:blipFill>
        <p:spPr>
          <a:xfrm>
            <a:off x="7508620" y="2264180"/>
            <a:ext cx="1062360" cy="741960"/>
          </a:xfrm>
          <a:prstGeom prst="rect">
            <a:avLst/>
          </a:prstGeom>
          <a:ln w="0">
            <a:noFill/>
          </a:ln>
        </p:spPr>
      </p:pic>
      <p:sp>
        <p:nvSpPr>
          <p:cNvPr id="352" name="Textfeld 351"/>
          <p:cNvSpPr txBox="1"/>
          <p:nvPr/>
        </p:nvSpPr>
        <p:spPr>
          <a:xfrm>
            <a:off x="9880560" y="5174921"/>
            <a:ext cx="1810080" cy="962640"/>
          </a:xfrm>
          <a:prstGeom prst="rect">
            <a:avLst/>
          </a:prstGeom>
          <a:noFill/>
          <a:ln w="0">
            <a:noFill/>
          </a:ln>
        </p:spPr>
        <p:txBody>
          <a:bodyPr lIns="90000" tIns="45000" rIns="90000" bIns="45000" anchor="t">
            <a:noAutofit/>
          </a:bodyPr>
          <a:lstStyle/>
          <a:p>
            <a:pPr algn="ctr">
              <a:buNone/>
            </a:pPr>
            <a:r>
              <a:rPr lang="en-US" sz="2000" b="1" strike="noStrike" spc="-1" dirty="0">
                <a:solidFill>
                  <a:srgbClr val="FFFFFF"/>
                </a:solidFill>
                <a:latin typeface="Open Sans Semibold"/>
              </a:rPr>
              <a:t>YES WE</a:t>
            </a:r>
            <a:br>
              <a:rPr sz="2000" dirty="0">
                <a:latin typeface="Open Sans Light" pitchFamily="2" charset="0"/>
              </a:rPr>
            </a:br>
            <a:r>
              <a:rPr lang="en-US" sz="2000" b="1" strike="noStrike" spc="-1" dirty="0">
                <a:solidFill>
                  <a:srgbClr val="FFFFFF"/>
                </a:solidFill>
                <a:latin typeface="Open Sans Semibold"/>
              </a:rPr>
              <a:t>CHANGE</a:t>
            </a:r>
          </a:p>
        </p:txBody>
      </p:sp>
      <p:pic>
        <p:nvPicPr>
          <p:cNvPr id="353" name="Grafik 352"/>
          <p:cNvPicPr/>
          <p:nvPr/>
        </p:nvPicPr>
        <p:blipFill>
          <a:blip r:embed="rId6"/>
          <a:stretch/>
        </p:blipFill>
        <p:spPr>
          <a:xfrm>
            <a:off x="611640" y="6300000"/>
            <a:ext cx="762120" cy="320040"/>
          </a:xfrm>
          <a:prstGeom prst="rect">
            <a:avLst/>
          </a:prstGeom>
          <a:ln w="0">
            <a:noFill/>
          </a:ln>
        </p:spPr>
      </p:pic>
      <p:pic>
        <p:nvPicPr>
          <p:cNvPr id="354" name="Grafik 353"/>
          <p:cNvPicPr/>
          <p:nvPr/>
        </p:nvPicPr>
        <p:blipFill>
          <a:blip r:embed="rId7"/>
          <a:stretch/>
        </p:blipFill>
        <p:spPr>
          <a:xfrm>
            <a:off x="1589400" y="6238080"/>
            <a:ext cx="1124280" cy="443520"/>
          </a:xfrm>
          <a:prstGeom prst="rect">
            <a:avLst/>
          </a:prstGeom>
          <a:ln w="0">
            <a:noFill/>
          </a:ln>
        </p:spPr>
      </p:pic>
      <p:pic>
        <p:nvPicPr>
          <p:cNvPr id="355" name="Grafik 354"/>
          <p:cNvPicPr/>
          <p:nvPr/>
        </p:nvPicPr>
        <p:blipFill>
          <a:blip r:embed="rId8"/>
          <a:stretch/>
        </p:blipFill>
        <p:spPr>
          <a:xfrm>
            <a:off x="2854800" y="6334920"/>
            <a:ext cx="1520280" cy="250200"/>
          </a:xfrm>
          <a:prstGeom prst="rect">
            <a:avLst/>
          </a:prstGeom>
          <a:ln w="0">
            <a:noFill/>
          </a:ln>
        </p:spPr>
      </p:pic>
      <p:pic>
        <p:nvPicPr>
          <p:cNvPr id="356" name="Grafik 355"/>
          <p:cNvPicPr/>
          <p:nvPr/>
        </p:nvPicPr>
        <p:blipFill>
          <a:blip r:embed="rId9"/>
          <a:stretch/>
        </p:blipFill>
        <p:spPr>
          <a:xfrm>
            <a:off x="4500360" y="6249600"/>
            <a:ext cx="421200" cy="420840"/>
          </a:xfrm>
          <a:prstGeom prst="rect">
            <a:avLst/>
          </a:prstGeom>
          <a:ln w="0">
            <a:noFill/>
          </a:ln>
        </p:spPr>
      </p:pic>
      <p:pic>
        <p:nvPicPr>
          <p:cNvPr id="357" name="Grafik 356"/>
          <p:cNvPicPr/>
          <p:nvPr/>
        </p:nvPicPr>
        <p:blipFill>
          <a:blip r:embed="rId10"/>
          <a:stretch/>
        </p:blipFill>
        <p:spPr>
          <a:xfrm>
            <a:off x="5075280" y="6283080"/>
            <a:ext cx="1625760" cy="353520"/>
          </a:xfrm>
          <a:prstGeom prst="rect">
            <a:avLst/>
          </a:prstGeom>
          <a:ln w="0">
            <a:noFill/>
          </a:ln>
        </p:spPr>
      </p:pic>
      <p:pic>
        <p:nvPicPr>
          <p:cNvPr id="358" name="Grafik 357"/>
          <p:cNvPicPr/>
          <p:nvPr/>
        </p:nvPicPr>
        <p:blipFill>
          <a:blip r:embed="rId11"/>
          <a:stretch/>
        </p:blipFill>
        <p:spPr>
          <a:xfrm>
            <a:off x="6792840" y="6273360"/>
            <a:ext cx="829800" cy="373320"/>
          </a:xfrm>
          <a:prstGeom prst="rect">
            <a:avLst/>
          </a:prstGeom>
          <a:ln w="0">
            <a:noFill/>
          </a:ln>
        </p:spPr>
      </p:pic>
      <p:pic>
        <p:nvPicPr>
          <p:cNvPr id="359" name="Grafik 358"/>
          <p:cNvPicPr/>
          <p:nvPr/>
        </p:nvPicPr>
        <p:blipFill>
          <a:blip r:embed="rId12"/>
          <a:stretch/>
        </p:blipFill>
        <p:spPr>
          <a:xfrm>
            <a:off x="7774920" y="6348960"/>
            <a:ext cx="1301040" cy="222120"/>
          </a:xfrm>
          <a:prstGeom prst="rect">
            <a:avLst/>
          </a:prstGeom>
          <a:ln w="0">
            <a:noFill/>
          </a:ln>
        </p:spPr>
      </p:pic>
      <p:pic>
        <p:nvPicPr>
          <p:cNvPr id="360" name="Grafik 359"/>
          <p:cNvPicPr/>
          <p:nvPr/>
        </p:nvPicPr>
        <p:blipFill>
          <a:blip r:embed="rId13"/>
          <a:stretch/>
        </p:blipFill>
        <p:spPr>
          <a:xfrm>
            <a:off x="9303120" y="6179760"/>
            <a:ext cx="420480" cy="560520"/>
          </a:xfrm>
          <a:prstGeom prst="rect">
            <a:avLst/>
          </a:prstGeom>
          <a:ln w="0">
            <a:noFill/>
          </a:ln>
        </p:spPr>
      </p:pic>
      <p:sp>
        <p:nvSpPr>
          <p:cNvPr id="3" name="PlaceHolder 2"/>
          <p:cNvSpPr>
            <a:spLocks noGrp="1"/>
          </p:cNvSpPr>
          <p:nvPr>
            <p:ph type="sldNum" idx="2"/>
          </p:nvPr>
        </p:nvSpPr>
        <p:spPr/>
        <p:txBody>
          <a:bodyPr/>
          <a:lstStyle/>
          <a:p>
            <a:fld id="{C1E49EF8-C72F-49A5-8884-EB0C724E7022}" type="slidenum">
              <a:rPr i="0">
                <a:latin typeface="Open Sans" panose="020B0606030504020204" pitchFamily="34" charset="0"/>
                <a:ea typeface="Open Sans" panose="020B0606030504020204" pitchFamily="34" charset="0"/>
                <a:cs typeface="Open Sans" panose="020B0606030504020204" pitchFamily="34" charset="0"/>
              </a:rPr>
              <a:t>14</a:t>
            </a:fld>
            <a:endParaRPr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Grafik 5" descr="Ein Bild, das Muster, Symmetrie, Quadrat, Design enthält.&#10;&#10;KI-generierte Inhalte können fehlerhaft sein.">
            <a:extLst>
              <a:ext uri="{FF2B5EF4-FFF2-40B4-BE49-F238E27FC236}">
                <a16:creationId xmlns:a16="http://schemas.microsoft.com/office/drawing/2014/main" id="{1DDAF8D0-EE7E-22ED-CFD1-CE514749AFB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49929" y="4603187"/>
            <a:ext cx="472320" cy="472320"/>
          </a:xfrm>
          <a:prstGeom prst="rect">
            <a:avLst/>
          </a:prstGeom>
          <a:ln>
            <a:solidFill>
              <a:schemeClr val="accent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PlaceHolder 1"/>
          <p:cNvSpPr>
            <a:spLocks noGrp="1"/>
          </p:cNvSpPr>
          <p:nvPr>
            <p:ph type="title"/>
          </p:nvPr>
        </p:nvSpPr>
        <p:spPr>
          <a:xfrm>
            <a:off x="533520" y="365040"/>
            <a:ext cx="11178000" cy="472320"/>
          </a:xfrm>
          <a:prstGeom prst="rect">
            <a:avLst/>
          </a:prstGeom>
          <a:noFill/>
          <a:ln w="0">
            <a:noFill/>
          </a:ln>
        </p:spPr>
        <p:txBody>
          <a:bodyPr lIns="90000" tIns="45000" rIns="90000" bIns="45000" anchor="ctr">
            <a:noAutofit/>
          </a:bodyPr>
          <a:lstStyle/>
          <a:p>
            <a:pPr>
              <a:lnSpc>
                <a:spcPct val="110000"/>
              </a:lnSpc>
              <a:buNone/>
            </a:pPr>
            <a:r>
              <a:rPr lang="de-DE" sz="2800" b="1" strike="noStrike" spc="-1" dirty="0">
                <a:solidFill>
                  <a:srgbClr val="05668D"/>
                </a:solidFill>
                <a:latin typeface="Open Sans Extrabold"/>
                <a:ea typeface="Open Sans Extrabold"/>
              </a:rPr>
              <a:t>NFDI4Earth 2026+</a:t>
            </a:r>
            <a:endParaRPr lang="en-US" sz="2800" strike="noStrike" spc="-1" dirty="0"/>
          </a:p>
        </p:txBody>
      </p:sp>
      <p:sp>
        <p:nvSpPr>
          <p:cNvPr id="362" name="Inhaltsplatzhalter 9"/>
          <p:cNvSpPr/>
          <p:nvPr/>
        </p:nvSpPr>
        <p:spPr>
          <a:xfrm>
            <a:off x="533520" y="1024560"/>
            <a:ext cx="6369480" cy="5522040"/>
          </a:xfrm>
          <a:prstGeom prst="rect">
            <a:avLst/>
          </a:prstGeom>
          <a:noFill/>
          <a:ln w="0">
            <a:noFill/>
          </a:ln>
        </p:spPr>
        <p:style>
          <a:lnRef idx="0">
            <a:scrgbClr r="0" g="0" b="0"/>
          </a:lnRef>
          <a:fillRef idx="0">
            <a:scrgbClr r="0" g="0" b="0"/>
          </a:fillRef>
          <a:effectRef idx="0">
            <a:scrgbClr r="0" g="0" b="0"/>
          </a:effectRef>
          <a:fontRef idx="minor"/>
        </p:style>
      </p:sp>
      <p:sp>
        <p:nvSpPr>
          <p:cNvPr id="363" name="Inhaltsplatzhalter 10"/>
          <p:cNvSpPr/>
          <p:nvPr/>
        </p:nvSpPr>
        <p:spPr>
          <a:xfrm>
            <a:off x="685800" y="1062000"/>
            <a:ext cx="6052680" cy="5369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360720" indent="-301680">
              <a:lnSpc>
                <a:spcPct val="105000"/>
              </a:lnSpc>
              <a:spcBef>
                <a:spcPts val="2500"/>
              </a:spcBef>
              <a:buClr>
                <a:srgbClr val="05668D"/>
              </a:buClr>
              <a:buFont typeface="Wingdings" charset="2"/>
              <a:buChar char=""/>
            </a:pP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Proposal submitted </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in 2025, decision planned for summer 2026</a:t>
            </a:r>
          </a:p>
          <a:p>
            <a:pPr marL="360720" indent="-301680">
              <a:lnSpc>
                <a:spcPct val="105000"/>
              </a:lnSpc>
              <a:spcBef>
                <a:spcPts val="2500"/>
              </a:spcBef>
              <a:buClr>
                <a:srgbClr val="05668D"/>
              </a:buClr>
              <a:buFont typeface="Wingdings" charset="2"/>
              <a:buChar char=""/>
            </a:pP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Light House Use Cases </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(LUCs)</a:t>
            </a:r>
          </a:p>
          <a:p>
            <a:pPr marL="360720" indent="-301680">
              <a:lnSpc>
                <a:spcPct val="105000"/>
              </a:lnSpc>
              <a:spcBef>
                <a:spcPts val="2500"/>
              </a:spcBef>
              <a:buClr>
                <a:srgbClr val="05668D"/>
              </a:buClr>
              <a:buFont typeface="Wingdings" charset="2"/>
              <a:buChar char=""/>
            </a:pP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Key Information Products </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(KIPs) structure research data for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interdisciplinary use</a:t>
            </a:r>
          </a:p>
          <a:p>
            <a:pPr marL="360720" indent="-301680">
              <a:lnSpc>
                <a:spcPct val="105000"/>
              </a:lnSpc>
              <a:spcBef>
                <a:spcPts val="2500"/>
              </a:spcBef>
              <a:buClr>
                <a:srgbClr val="05668D"/>
              </a:buClr>
              <a:buFont typeface="Wingdings" charset="2"/>
              <a:buChar char=""/>
            </a:pP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Activating</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and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engaging</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the community (e.g., Pilots, Academy &amp; School, </a:t>
            </a:r>
            <a:r>
              <a:rPr lang="en-US" sz="2000" strike="noStrike" spc="-1" dirty="0" err="1">
                <a:solidFill>
                  <a:srgbClr val="07658D"/>
                </a:solidFill>
                <a:latin typeface="Open Sans" panose="020B0606030504020204" pitchFamily="34" charset="0"/>
                <a:ea typeface="Open Sans" panose="020B0606030504020204" pitchFamily="34" charset="0"/>
                <a:cs typeface="Open Sans" panose="020B0606030504020204" pitchFamily="34" charset="0"/>
              </a:rPr>
              <a:t>EduTrain</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portal)</a:t>
            </a:r>
          </a:p>
          <a:p>
            <a:pPr marL="360720" indent="-301680">
              <a:lnSpc>
                <a:spcPct val="105000"/>
              </a:lnSpc>
              <a:spcBef>
                <a:spcPts val="2500"/>
              </a:spcBef>
              <a:buClr>
                <a:srgbClr val="05668D"/>
              </a:buClr>
              <a:buFont typeface="Wingdings" charset="2"/>
              <a:buChar char=""/>
            </a:pP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Service portfolio</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management</a:t>
            </a:r>
          </a:p>
          <a:p>
            <a:pPr marL="360720" indent="-301680">
              <a:lnSpc>
                <a:spcPct val="105000"/>
              </a:lnSpc>
              <a:spcBef>
                <a:spcPts val="2500"/>
              </a:spcBef>
              <a:buClr>
                <a:srgbClr val="05668D"/>
              </a:buClr>
              <a:buFont typeface="Wingdings" charset="2"/>
              <a:buChar char=""/>
            </a:pP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Connecting with: NFDI, ERICs, EOSC, ...</a:t>
            </a:r>
          </a:p>
        </p:txBody>
      </p:sp>
      <p:pic>
        <p:nvPicPr>
          <p:cNvPr id="364" name="Grafik 8" descr="Ein Bild, das Text, Screenshot, Schrift, Zahl enthält.&#10;&#10;KI-generierte Inhalte können fehlerhaft sein."/>
          <p:cNvPicPr/>
          <p:nvPr/>
        </p:nvPicPr>
        <p:blipFill>
          <a:blip r:embed="rId3"/>
          <a:srcRect l="-1240" t="-5122" r="994"/>
          <a:stretch/>
        </p:blipFill>
        <p:spPr>
          <a:xfrm>
            <a:off x="6827760" y="1112040"/>
            <a:ext cx="5043240" cy="1866960"/>
          </a:xfrm>
          <a:prstGeom prst="rect">
            <a:avLst/>
          </a:prstGeom>
          <a:ln w="0">
            <a:noFill/>
          </a:ln>
        </p:spPr>
      </p:pic>
      <p:pic>
        <p:nvPicPr>
          <p:cNvPr id="365" name="Grafik 29"/>
          <p:cNvPicPr/>
          <p:nvPr/>
        </p:nvPicPr>
        <p:blipFill>
          <a:blip r:embed="rId4"/>
          <a:stretch/>
        </p:blipFill>
        <p:spPr>
          <a:xfrm>
            <a:off x="1728360" y="6242040"/>
            <a:ext cx="591480" cy="231840"/>
          </a:xfrm>
          <a:prstGeom prst="rect">
            <a:avLst/>
          </a:prstGeom>
          <a:ln w="0">
            <a:noFill/>
          </a:ln>
        </p:spPr>
      </p:pic>
      <p:pic>
        <p:nvPicPr>
          <p:cNvPr id="366" name="Grafik 6"/>
          <p:cNvPicPr/>
          <p:nvPr/>
        </p:nvPicPr>
        <p:blipFill>
          <a:blip r:embed="rId5"/>
          <a:srcRect l="928" t="18370" r="65503" b="11754"/>
          <a:stretch/>
        </p:blipFill>
        <p:spPr>
          <a:xfrm>
            <a:off x="10701360" y="6250320"/>
            <a:ext cx="679680" cy="181800"/>
          </a:xfrm>
          <a:prstGeom prst="rect">
            <a:avLst/>
          </a:prstGeom>
          <a:ln w="0">
            <a:noFill/>
          </a:ln>
        </p:spPr>
      </p:pic>
      <p:pic>
        <p:nvPicPr>
          <p:cNvPr id="367" name="Grafik 31"/>
          <p:cNvPicPr/>
          <p:nvPr/>
        </p:nvPicPr>
        <p:blipFill>
          <a:blip r:embed="rId6"/>
          <a:srcRect l="9076" t="23605" r="4597" b="22035"/>
          <a:stretch/>
        </p:blipFill>
        <p:spPr>
          <a:xfrm>
            <a:off x="6433920" y="6215040"/>
            <a:ext cx="826920" cy="264960"/>
          </a:xfrm>
          <a:prstGeom prst="rect">
            <a:avLst/>
          </a:prstGeom>
          <a:ln w="0">
            <a:noFill/>
          </a:ln>
        </p:spPr>
      </p:pic>
      <p:pic>
        <p:nvPicPr>
          <p:cNvPr id="368" name="Grafik 33"/>
          <p:cNvPicPr/>
          <p:nvPr/>
        </p:nvPicPr>
        <p:blipFill>
          <a:blip r:embed="rId7"/>
          <a:stretch/>
        </p:blipFill>
        <p:spPr>
          <a:xfrm>
            <a:off x="11436120" y="6180120"/>
            <a:ext cx="471960" cy="307080"/>
          </a:xfrm>
          <a:prstGeom prst="rect">
            <a:avLst/>
          </a:prstGeom>
          <a:ln w="0">
            <a:noFill/>
          </a:ln>
        </p:spPr>
      </p:pic>
      <p:pic>
        <p:nvPicPr>
          <p:cNvPr id="369" name="Grafik 10"/>
          <p:cNvPicPr/>
          <p:nvPr/>
        </p:nvPicPr>
        <p:blipFill>
          <a:blip r:embed="rId8"/>
          <a:srcRect b="9589"/>
          <a:stretch/>
        </p:blipFill>
        <p:spPr>
          <a:xfrm>
            <a:off x="525600" y="6124680"/>
            <a:ext cx="564480" cy="304200"/>
          </a:xfrm>
          <a:prstGeom prst="rect">
            <a:avLst/>
          </a:prstGeom>
          <a:ln w="0">
            <a:noFill/>
          </a:ln>
        </p:spPr>
      </p:pic>
      <p:pic>
        <p:nvPicPr>
          <p:cNvPr id="370" name="Grafik 24"/>
          <p:cNvPicPr/>
          <p:nvPr/>
        </p:nvPicPr>
        <p:blipFill>
          <a:blip r:embed="rId9"/>
          <a:srcRect t="19486" b="19486"/>
          <a:stretch/>
        </p:blipFill>
        <p:spPr>
          <a:xfrm>
            <a:off x="1153800" y="6212520"/>
            <a:ext cx="498600" cy="303840"/>
          </a:xfrm>
          <a:prstGeom prst="rect">
            <a:avLst/>
          </a:prstGeom>
          <a:ln w="0">
            <a:noFill/>
          </a:ln>
        </p:spPr>
      </p:pic>
      <p:pic>
        <p:nvPicPr>
          <p:cNvPr id="371" name="Grafik 26"/>
          <p:cNvPicPr/>
          <p:nvPr/>
        </p:nvPicPr>
        <p:blipFill>
          <a:blip r:embed="rId10"/>
          <a:stretch/>
        </p:blipFill>
        <p:spPr>
          <a:xfrm>
            <a:off x="5326560" y="6235200"/>
            <a:ext cx="355680" cy="205200"/>
          </a:xfrm>
          <a:prstGeom prst="rect">
            <a:avLst/>
          </a:prstGeom>
          <a:ln w="0">
            <a:noFill/>
          </a:ln>
        </p:spPr>
      </p:pic>
      <p:pic>
        <p:nvPicPr>
          <p:cNvPr id="372" name="Grafik 34"/>
          <p:cNvPicPr/>
          <p:nvPr/>
        </p:nvPicPr>
        <p:blipFill>
          <a:blip r:embed="rId11"/>
          <a:stretch/>
        </p:blipFill>
        <p:spPr>
          <a:xfrm>
            <a:off x="9537480" y="6247440"/>
            <a:ext cx="530640" cy="227160"/>
          </a:xfrm>
          <a:prstGeom prst="rect">
            <a:avLst/>
          </a:prstGeom>
          <a:ln w="0">
            <a:noFill/>
          </a:ln>
        </p:spPr>
      </p:pic>
      <p:pic>
        <p:nvPicPr>
          <p:cNvPr id="373" name="Grafik 51"/>
          <p:cNvPicPr/>
          <p:nvPr/>
        </p:nvPicPr>
        <p:blipFill>
          <a:blip r:embed="rId12"/>
          <a:stretch/>
        </p:blipFill>
        <p:spPr>
          <a:xfrm>
            <a:off x="10122120" y="6244920"/>
            <a:ext cx="524880" cy="230760"/>
          </a:xfrm>
          <a:prstGeom prst="rect">
            <a:avLst/>
          </a:prstGeom>
          <a:ln w="0">
            <a:noFill/>
          </a:ln>
        </p:spPr>
      </p:pic>
      <p:pic>
        <p:nvPicPr>
          <p:cNvPr id="374" name="Grafik 53"/>
          <p:cNvPicPr/>
          <p:nvPr/>
        </p:nvPicPr>
        <p:blipFill>
          <a:blip r:embed="rId13"/>
          <a:stretch/>
        </p:blipFill>
        <p:spPr>
          <a:xfrm>
            <a:off x="8050320" y="6271560"/>
            <a:ext cx="272160" cy="215640"/>
          </a:xfrm>
          <a:prstGeom prst="rect">
            <a:avLst/>
          </a:prstGeom>
          <a:ln w="0">
            <a:noFill/>
          </a:ln>
        </p:spPr>
      </p:pic>
      <p:pic>
        <p:nvPicPr>
          <p:cNvPr id="375" name="Grafik 55"/>
          <p:cNvPicPr/>
          <p:nvPr/>
        </p:nvPicPr>
        <p:blipFill>
          <a:blip r:embed="rId14"/>
          <a:stretch/>
        </p:blipFill>
        <p:spPr>
          <a:xfrm>
            <a:off x="8376120" y="6183360"/>
            <a:ext cx="316800" cy="314640"/>
          </a:xfrm>
          <a:prstGeom prst="rect">
            <a:avLst/>
          </a:prstGeom>
          <a:ln w="0">
            <a:noFill/>
          </a:ln>
        </p:spPr>
      </p:pic>
      <p:pic>
        <p:nvPicPr>
          <p:cNvPr id="376" name="Grafik 57"/>
          <p:cNvPicPr/>
          <p:nvPr/>
        </p:nvPicPr>
        <p:blipFill>
          <a:blip r:embed="rId15"/>
          <a:stretch/>
        </p:blipFill>
        <p:spPr>
          <a:xfrm>
            <a:off x="7271640" y="6222240"/>
            <a:ext cx="714240" cy="264600"/>
          </a:xfrm>
          <a:prstGeom prst="rect">
            <a:avLst/>
          </a:prstGeom>
          <a:ln w="0">
            <a:noFill/>
          </a:ln>
        </p:spPr>
      </p:pic>
      <p:pic>
        <p:nvPicPr>
          <p:cNvPr id="377" name="Grafik 59"/>
          <p:cNvPicPr/>
          <p:nvPr/>
        </p:nvPicPr>
        <p:blipFill>
          <a:blip r:embed="rId16"/>
          <a:srcRect t="20000" b="23138"/>
          <a:stretch/>
        </p:blipFill>
        <p:spPr>
          <a:xfrm>
            <a:off x="8735760" y="6243120"/>
            <a:ext cx="735480" cy="232560"/>
          </a:xfrm>
          <a:prstGeom prst="rect">
            <a:avLst/>
          </a:prstGeom>
          <a:ln w="0">
            <a:noFill/>
          </a:ln>
        </p:spPr>
      </p:pic>
      <p:pic>
        <p:nvPicPr>
          <p:cNvPr id="378" name="Grafik 61"/>
          <p:cNvPicPr/>
          <p:nvPr/>
        </p:nvPicPr>
        <p:blipFill>
          <a:blip r:embed="rId17"/>
          <a:stretch/>
        </p:blipFill>
        <p:spPr>
          <a:xfrm>
            <a:off x="5809680" y="6255720"/>
            <a:ext cx="587880" cy="173160"/>
          </a:xfrm>
          <a:prstGeom prst="rect">
            <a:avLst/>
          </a:prstGeom>
          <a:ln w="0">
            <a:noFill/>
          </a:ln>
        </p:spPr>
      </p:pic>
      <p:pic>
        <p:nvPicPr>
          <p:cNvPr id="379" name="Picture 4" descr="Downloads - NFDI4Biodiversity"/>
          <p:cNvPicPr/>
          <p:nvPr/>
        </p:nvPicPr>
        <p:blipFill>
          <a:blip r:embed="rId18"/>
          <a:stretch/>
        </p:blipFill>
        <p:spPr>
          <a:xfrm>
            <a:off x="2748960" y="6238440"/>
            <a:ext cx="952920" cy="248760"/>
          </a:xfrm>
          <a:prstGeom prst="rect">
            <a:avLst/>
          </a:prstGeom>
          <a:ln w="0">
            <a:noFill/>
          </a:ln>
        </p:spPr>
      </p:pic>
      <p:pic>
        <p:nvPicPr>
          <p:cNvPr id="380" name="Picture 1" descr="U Konsortien FAIRagro | NFDI"/>
          <p:cNvPicPr/>
          <p:nvPr/>
        </p:nvPicPr>
        <p:blipFill>
          <a:blip r:embed="rId19"/>
          <a:stretch/>
        </p:blipFill>
        <p:spPr>
          <a:xfrm>
            <a:off x="3726360" y="6164640"/>
            <a:ext cx="423360" cy="304920"/>
          </a:xfrm>
          <a:prstGeom prst="rect">
            <a:avLst/>
          </a:prstGeom>
          <a:ln w="0">
            <a:noFill/>
          </a:ln>
        </p:spPr>
      </p:pic>
      <p:pic>
        <p:nvPicPr>
          <p:cNvPr id="381" name="Picture 12" descr="Downloads | NFDI"/>
          <p:cNvPicPr/>
          <p:nvPr/>
        </p:nvPicPr>
        <p:blipFill>
          <a:blip r:embed="rId20"/>
          <a:srcRect b="21246"/>
          <a:stretch/>
        </p:blipFill>
        <p:spPr>
          <a:xfrm>
            <a:off x="2330640" y="6227280"/>
            <a:ext cx="442800" cy="219240"/>
          </a:xfrm>
          <a:prstGeom prst="rect">
            <a:avLst/>
          </a:prstGeom>
          <a:ln w="0">
            <a:noFill/>
          </a:ln>
        </p:spPr>
      </p:pic>
      <p:pic>
        <p:nvPicPr>
          <p:cNvPr id="382" name="Grafik 1062" descr="Ein Bild, das Schrift, Handschrift, Cartoon, Grafiken enthält.&#10;&#10;KI-generierte Inhalte können fehlerhaft sein."/>
          <p:cNvPicPr/>
          <p:nvPr/>
        </p:nvPicPr>
        <p:blipFill>
          <a:blip r:embed="rId21"/>
          <a:stretch/>
        </p:blipFill>
        <p:spPr>
          <a:xfrm>
            <a:off x="4208400" y="6235200"/>
            <a:ext cx="995760" cy="235080"/>
          </a:xfrm>
          <a:prstGeom prst="rect">
            <a:avLst/>
          </a:prstGeom>
          <a:ln w="0">
            <a:noFill/>
          </a:ln>
        </p:spPr>
      </p:pic>
      <p:pic>
        <p:nvPicPr>
          <p:cNvPr id="383" name="Grafik 145" descr="Ein Bild, das Text, Screenshot, Betriebssystem, Multimedia enthält.&#10;&#10;KI-generierte Inhalte können fehlerhaft sein."/>
          <p:cNvPicPr/>
          <p:nvPr/>
        </p:nvPicPr>
        <p:blipFill>
          <a:blip r:embed="rId22"/>
          <a:stretch/>
        </p:blipFill>
        <p:spPr>
          <a:xfrm>
            <a:off x="6992280" y="3050640"/>
            <a:ext cx="4838760" cy="2995200"/>
          </a:xfrm>
          <a:prstGeom prst="rect">
            <a:avLst/>
          </a:prstGeom>
          <a:ln w="0">
            <a:noFill/>
          </a:ln>
        </p:spPr>
      </p:pic>
      <p:sp>
        <p:nvSpPr>
          <p:cNvPr id="3" name="PlaceHolder 2"/>
          <p:cNvSpPr>
            <a:spLocks noGrp="1"/>
          </p:cNvSpPr>
          <p:nvPr>
            <p:ph type="sldNum" idx="2"/>
          </p:nvPr>
        </p:nvSpPr>
        <p:spPr/>
        <p:txBody>
          <a:bodyPr/>
          <a:lstStyle/>
          <a:p>
            <a:fld id="{1165B6F1-874C-4CFA-BCCF-60126B1D9FD0}" type="slidenum">
              <a:rPr i="0">
                <a:latin typeface="Open Sans" panose="020B0606030504020204" pitchFamily="34" charset="0"/>
                <a:ea typeface="Open Sans" panose="020B0606030504020204" pitchFamily="34" charset="0"/>
                <a:cs typeface="Open Sans" panose="020B0606030504020204" pitchFamily="34" charset="0"/>
              </a:rPr>
              <a:t>15</a:t>
            </a:fld>
            <a:endParaRPr i="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EF114-4B3C-99BD-1AB4-5A7AFDDB8A7F}"/>
            </a:ext>
          </a:extLst>
        </p:cNvPr>
        <p:cNvGrpSpPr/>
        <p:nvPr/>
      </p:nvGrpSpPr>
      <p:grpSpPr>
        <a:xfrm>
          <a:off x="0" y="0"/>
          <a:ext cx="0" cy="0"/>
          <a:chOff x="0" y="0"/>
          <a:chExt cx="0" cy="0"/>
        </a:xfrm>
      </p:grpSpPr>
    </p:spTree>
    <p:extLst>
      <p:ext uri="{BB962C8B-B14F-4D97-AF65-F5344CB8AC3E}">
        <p14:creationId xmlns:p14="http://schemas.microsoft.com/office/powerpoint/2010/main" val="2915351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Grafik 90"/>
          <p:cNvPicPr>
            <a:picLocks noChangeAspect="1"/>
          </p:cNvPicPr>
          <p:nvPr/>
        </p:nvPicPr>
        <p:blipFill>
          <a:blip r:embed="rId3">
            <a:alphaModFix amt="50000"/>
          </a:blip>
          <a:stretch/>
        </p:blipFill>
        <p:spPr>
          <a:xfrm>
            <a:off x="500496" y="2182478"/>
            <a:ext cx="3960000" cy="3960000"/>
          </a:xfrm>
          <a:prstGeom prst="rect">
            <a:avLst/>
          </a:prstGeom>
          <a:ln w="0">
            <a:noFill/>
          </a:ln>
        </p:spPr>
      </p:pic>
      <p:sp>
        <p:nvSpPr>
          <p:cNvPr id="95" name="PlaceHolder 1"/>
          <p:cNvSpPr>
            <a:spLocks noGrp="1"/>
          </p:cNvSpPr>
          <p:nvPr>
            <p:ph/>
          </p:nvPr>
        </p:nvSpPr>
        <p:spPr>
          <a:xfrm>
            <a:off x="372160" y="363600"/>
            <a:ext cx="9471240" cy="547529"/>
          </a:xfrm>
          <a:prstGeom prst="rect">
            <a:avLst/>
          </a:prstGeom>
          <a:noFill/>
          <a:ln w="0">
            <a:noFill/>
          </a:ln>
        </p:spPr>
        <p:txBody>
          <a:bodyPr lIns="90000" tIns="45000" rIns="90000" bIns="45000" anchor="t">
            <a:noAutofit/>
          </a:bodyPr>
          <a:lstStyle/>
          <a:p>
            <a:pPr marL="0" indent="0">
              <a:lnSpc>
                <a:spcPct val="120000"/>
              </a:lnSpc>
              <a:spcBef>
                <a:spcPts val="2500"/>
              </a:spcBef>
              <a:buNone/>
              <a:tabLst>
                <a:tab pos="0" algn="l"/>
              </a:tabLst>
            </a:pPr>
            <a:r>
              <a:rPr lang="en-US" sz="2800" b="1" strike="noStrike" spc="-1" dirty="0">
                <a:solidFill>
                  <a:srgbClr val="05668D"/>
                </a:solidFill>
                <a:latin typeface="Open Sans"/>
                <a:ea typeface="Open Sans"/>
              </a:rPr>
              <a:t>NFDI Consortium Earth System Sciences</a:t>
            </a:r>
            <a:br>
              <a:rPr lang="de-DE" sz="4200" dirty="0"/>
            </a:br>
            <a:endParaRPr lang="en-US" sz="2200" b="0" strike="noStrike" spc="-1" dirty="0">
              <a:latin typeface="Arial"/>
            </a:endParaRPr>
          </a:p>
        </p:txBody>
      </p:sp>
      <p:sp>
        <p:nvSpPr>
          <p:cNvPr id="97" name="Rechteck 96"/>
          <p:cNvSpPr/>
          <p:nvPr/>
        </p:nvSpPr>
        <p:spPr>
          <a:xfrm>
            <a:off x="372160" y="6254292"/>
            <a:ext cx="11054450" cy="34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200" b="0" strike="noStrike" spc="-1" dirty="0">
                <a:solidFill>
                  <a:srgbClr val="808080"/>
                </a:solidFill>
                <a:latin typeface="Open Sans Light"/>
                <a:ea typeface="DejaVu Sans"/>
              </a:rPr>
              <a:t>This work has been funded by the German Research Foundation (DFG) through the project NFDI4Earth (DFG project no. 460036893, </a:t>
            </a:r>
            <a:r>
              <a:rPr lang="en-US" sz="1200" b="0" u="sng" strike="noStrike" spc="-1" dirty="0">
                <a:solidFill>
                  <a:srgbClr val="05668D"/>
                </a:solidFill>
                <a:uFillTx/>
                <a:latin typeface="Open Sans Light"/>
                <a:ea typeface="DejaVu Sans"/>
                <a:hlinkClick r:id="rId4"/>
              </a:rPr>
              <a:t>https://nfdi4earth.de/</a:t>
            </a:r>
            <a:r>
              <a:rPr lang="en-US" sz="1200" b="0" strike="noStrike" spc="-1" dirty="0">
                <a:solidFill>
                  <a:srgbClr val="808080"/>
                </a:solidFill>
                <a:latin typeface="Open Sans Light"/>
                <a:ea typeface="DejaVu Sans"/>
              </a:rPr>
              <a:t>) within the German National Research Data Infrastructure (NFDI, </a:t>
            </a:r>
            <a:r>
              <a:rPr lang="en-US" sz="1200" b="0" u="sng" strike="noStrike" spc="-1" dirty="0">
                <a:solidFill>
                  <a:srgbClr val="05668D"/>
                </a:solidFill>
                <a:uFillTx/>
                <a:latin typeface="Open Sans Light"/>
                <a:ea typeface="DejaVu Sans"/>
                <a:hlinkClick r:id="rId5"/>
              </a:rPr>
              <a:t>https://www.nfdi.de/</a:t>
            </a:r>
            <a:r>
              <a:rPr lang="en-US" sz="1200" b="0" strike="noStrike" spc="-1" dirty="0">
                <a:solidFill>
                  <a:srgbClr val="808080"/>
                </a:solidFill>
                <a:latin typeface="Open Sans Light"/>
                <a:ea typeface="DejaVu Sans"/>
              </a:rPr>
              <a:t>). </a:t>
            </a:r>
            <a:endParaRPr lang="en-US" sz="1200" b="0" strike="noStrike" spc="-1" dirty="0">
              <a:latin typeface="Arial"/>
            </a:endParaRPr>
          </a:p>
        </p:txBody>
      </p:sp>
      <p:grpSp>
        <p:nvGrpSpPr>
          <p:cNvPr id="2" name="Gruppieren 1">
            <a:extLst>
              <a:ext uri="{FF2B5EF4-FFF2-40B4-BE49-F238E27FC236}">
                <a16:creationId xmlns:a16="http://schemas.microsoft.com/office/drawing/2014/main" id="{65D5A067-C164-EE2D-692A-93E0608911A6}"/>
              </a:ext>
            </a:extLst>
          </p:cNvPr>
          <p:cNvGrpSpPr/>
          <p:nvPr/>
        </p:nvGrpSpPr>
        <p:grpSpPr>
          <a:xfrm>
            <a:off x="4652800" y="2187790"/>
            <a:ext cx="2672479" cy="3960000"/>
            <a:chOff x="4764795" y="2339974"/>
            <a:chExt cx="2672479" cy="4072743"/>
          </a:xfrm>
        </p:grpSpPr>
        <p:pic>
          <p:nvPicPr>
            <p:cNvPr id="99" name="Grafik 98"/>
            <p:cNvPicPr>
              <a:picLocks noChangeAspect="1"/>
            </p:cNvPicPr>
            <p:nvPr/>
          </p:nvPicPr>
          <p:blipFill>
            <a:blip r:embed="rId6"/>
            <a:stretch/>
          </p:blipFill>
          <p:spPr>
            <a:xfrm>
              <a:off x="4764795" y="2339974"/>
              <a:ext cx="2059044" cy="613435"/>
            </a:xfrm>
            <a:prstGeom prst="rect">
              <a:avLst/>
            </a:prstGeom>
            <a:ln w="0">
              <a:noFill/>
            </a:ln>
          </p:spPr>
        </p:pic>
        <p:pic>
          <p:nvPicPr>
            <p:cNvPr id="100" name="Grafik 99"/>
            <p:cNvPicPr>
              <a:picLocks noChangeAspect="1"/>
            </p:cNvPicPr>
            <p:nvPr/>
          </p:nvPicPr>
          <p:blipFill>
            <a:blip r:embed="rId7"/>
            <a:stretch/>
          </p:blipFill>
          <p:spPr>
            <a:xfrm>
              <a:off x="4764795" y="3026615"/>
              <a:ext cx="2672479" cy="613193"/>
            </a:xfrm>
            <a:prstGeom prst="rect">
              <a:avLst/>
            </a:prstGeom>
            <a:ln w="0">
              <a:noFill/>
            </a:ln>
          </p:spPr>
        </p:pic>
        <p:pic>
          <p:nvPicPr>
            <p:cNvPr id="101" name="Grafik 100"/>
            <p:cNvPicPr>
              <a:picLocks noChangeAspect="1"/>
            </p:cNvPicPr>
            <p:nvPr/>
          </p:nvPicPr>
          <p:blipFill>
            <a:blip r:embed="rId8"/>
            <a:stretch/>
          </p:blipFill>
          <p:spPr>
            <a:xfrm>
              <a:off x="4764795" y="3713014"/>
              <a:ext cx="2089498" cy="613435"/>
            </a:xfrm>
            <a:prstGeom prst="rect">
              <a:avLst/>
            </a:prstGeom>
            <a:ln w="0">
              <a:noFill/>
            </a:ln>
          </p:spPr>
        </p:pic>
        <p:pic>
          <p:nvPicPr>
            <p:cNvPr id="102" name="Grafik 101"/>
            <p:cNvPicPr>
              <a:picLocks noChangeAspect="1"/>
            </p:cNvPicPr>
            <p:nvPr/>
          </p:nvPicPr>
          <p:blipFill>
            <a:blip r:embed="rId9"/>
            <a:stretch/>
          </p:blipFill>
          <p:spPr>
            <a:xfrm>
              <a:off x="4764795" y="4399655"/>
              <a:ext cx="1921517" cy="612227"/>
            </a:xfrm>
            <a:prstGeom prst="rect">
              <a:avLst/>
            </a:prstGeom>
            <a:ln w="0">
              <a:noFill/>
            </a:ln>
          </p:spPr>
        </p:pic>
        <p:pic>
          <p:nvPicPr>
            <p:cNvPr id="103" name="Grafik 102"/>
            <p:cNvPicPr>
              <a:picLocks noChangeAspect="1"/>
            </p:cNvPicPr>
            <p:nvPr/>
          </p:nvPicPr>
          <p:blipFill>
            <a:blip r:embed="rId10"/>
            <a:stretch/>
          </p:blipFill>
          <p:spPr>
            <a:xfrm>
              <a:off x="4764795" y="5085088"/>
              <a:ext cx="1857708" cy="624553"/>
            </a:xfrm>
            <a:prstGeom prst="rect">
              <a:avLst/>
            </a:prstGeom>
            <a:ln w="0">
              <a:noFill/>
            </a:ln>
          </p:spPr>
        </p:pic>
        <p:pic>
          <p:nvPicPr>
            <p:cNvPr id="104" name="Grafik 103"/>
            <p:cNvPicPr>
              <a:picLocks noChangeAspect="1"/>
            </p:cNvPicPr>
            <p:nvPr/>
          </p:nvPicPr>
          <p:blipFill>
            <a:blip r:embed="rId11"/>
            <a:stretch/>
          </p:blipFill>
          <p:spPr>
            <a:xfrm>
              <a:off x="4764795" y="5782846"/>
              <a:ext cx="1777463" cy="629871"/>
            </a:xfrm>
            <a:prstGeom prst="rect">
              <a:avLst/>
            </a:prstGeom>
            <a:ln w="0">
              <a:noFill/>
            </a:ln>
          </p:spPr>
        </p:pic>
      </p:grpSp>
      <p:sp>
        <p:nvSpPr>
          <p:cNvPr id="5" name="Textfeld 4">
            <a:extLst>
              <a:ext uri="{FF2B5EF4-FFF2-40B4-BE49-F238E27FC236}">
                <a16:creationId xmlns:a16="http://schemas.microsoft.com/office/drawing/2014/main" id="{79A3E2B0-5F3C-9C9E-9335-6336C509FD08}"/>
              </a:ext>
            </a:extLst>
          </p:cNvPr>
          <p:cNvSpPr txBox="1"/>
          <p:nvPr/>
        </p:nvSpPr>
        <p:spPr>
          <a:xfrm>
            <a:off x="372160" y="1036915"/>
            <a:ext cx="9228024" cy="1066895"/>
          </a:xfrm>
          <a:prstGeom prst="rect">
            <a:avLst/>
          </a:prstGeom>
          <a:noFill/>
        </p:spPr>
        <p:txBody>
          <a:bodyPr wrap="square">
            <a:spAutoFit/>
          </a:bodyPr>
          <a:lstStyle/>
          <a:p>
            <a:pPr marL="0" indent="0">
              <a:lnSpc>
                <a:spcPct val="120000"/>
              </a:lnSpc>
              <a:spcBef>
                <a:spcPts val="2500"/>
              </a:spcBef>
              <a:buNone/>
              <a:tabLst>
                <a:tab pos="0" algn="l"/>
              </a:tabLst>
            </a:pPr>
            <a:r>
              <a:rPr lang="en-US" sz="1800" b="0" strike="noStrike" spc="-1" dirty="0">
                <a:solidFill>
                  <a:srgbClr val="05668D"/>
                </a:solidFill>
                <a:latin typeface="Open Sans"/>
                <a:ea typeface="Open Sans"/>
              </a:rPr>
              <a:t>NFDI4Earth is</a:t>
            </a:r>
            <a:r>
              <a:rPr lang="en-US" sz="1800" b="1" strike="noStrike" spc="-1" dirty="0">
                <a:solidFill>
                  <a:srgbClr val="05668D"/>
                </a:solidFill>
                <a:latin typeface="Open Sans"/>
                <a:ea typeface="Open Sans"/>
              </a:rPr>
              <a:t> one </a:t>
            </a:r>
            <a:r>
              <a:rPr lang="en-US" sz="1800" b="0" strike="noStrike" spc="-1" dirty="0">
                <a:solidFill>
                  <a:srgbClr val="05668D"/>
                </a:solidFill>
                <a:latin typeface="Open Sans"/>
                <a:ea typeface="Open Sans"/>
              </a:rPr>
              <a:t>consortium &amp; community for </a:t>
            </a:r>
            <a:r>
              <a:rPr lang="en-US" sz="1800" b="1" strike="noStrike" spc="-1" dirty="0">
                <a:solidFill>
                  <a:srgbClr val="05668D"/>
                </a:solidFill>
                <a:latin typeface="Open Sans"/>
                <a:ea typeface="Open Sans"/>
              </a:rPr>
              <a:t>Open and FAIR Research Data Management in ESS </a:t>
            </a:r>
            <a:r>
              <a:rPr lang="en-US" sz="1800" b="0" strike="noStrike" spc="-1" dirty="0">
                <a:solidFill>
                  <a:srgbClr val="05668D"/>
                </a:solidFill>
                <a:latin typeface="Open Sans"/>
                <a:ea typeface="Open Sans"/>
              </a:rPr>
              <a:t>in Germany across research, academia, public administration, and key infrastructures and as an active driver of the </a:t>
            </a:r>
            <a:r>
              <a:rPr lang="en-US" sz="1800" b="1" strike="noStrike" spc="-1" dirty="0">
                <a:solidFill>
                  <a:srgbClr val="05668D"/>
                </a:solidFill>
                <a:latin typeface="Open Sans"/>
                <a:ea typeface="Open Sans"/>
              </a:rPr>
              <a:t>NFDI</a:t>
            </a:r>
            <a:r>
              <a:rPr lang="en-US" sz="1800" b="0" strike="noStrike" spc="-1" dirty="0">
                <a:solidFill>
                  <a:srgbClr val="05668D"/>
                </a:solidFill>
                <a:latin typeface="Open Sans"/>
                <a:ea typeface="Open Sans"/>
              </a:rPr>
              <a:t>.</a:t>
            </a:r>
            <a:endParaRPr lang="en-US" sz="1800" b="0" strike="noStrike" spc="-1" dirty="0">
              <a:latin typeface="Arial"/>
            </a:endParaRPr>
          </a:p>
        </p:txBody>
      </p:sp>
      <p:pic>
        <p:nvPicPr>
          <p:cNvPr id="6" name="Grafik 1">
            <a:extLst>
              <a:ext uri="{FF2B5EF4-FFF2-40B4-BE49-F238E27FC236}">
                <a16:creationId xmlns:a16="http://schemas.microsoft.com/office/drawing/2014/main" id="{DAF6E301-3FF9-AC9E-D9E8-63DF6D511B28}"/>
              </a:ext>
            </a:extLst>
          </p:cNvPr>
          <p:cNvPicPr>
            <a:picLocks noChangeAspect="1"/>
          </p:cNvPicPr>
          <p:nvPr/>
        </p:nvPicPr>
        <p:blipFill>
          <a:blip r:embed="rId12"/>
          <a:srcRect l="3482"/>
          <a:stretch>
            <a:fillRect/>
          </a:stretch>
        </p:blipFill>
        <p:spPr>
          <a:xfrm>
            <a:off x="7292053" y="2175954"/>
            <a:ext cx="4630313" cy="3738942"/>
          </a:xfrm>
          <a:prstGeom prst="rect">
            <a:avLst/>
          </a:prstGeom>
          <a:ln w="0">
            <a:noFill/>
          </a:ln>
        </p:spPr>
      </p:pic>
      <p:pic>
        <p:nvPicPr>
          <p:cNvPr id="98" name="Grafik 97"/>
          <p:cNvPicPr>
            <a:picLocks noChangeAspect="1"/>
          </p:cNvPicPr>
          <p:nvPr/>
        </p:nvPicPr>
        <p:blipFill>
          <a:blip r:embed="rId13"/>
          <a:srcRect t="40129" b="14848"/>
          <a:stretch>
            <a:fillRect/>
          </a:stretch>
        </p:blipFill>
        <p:spPr>
          <a:xfrm>
            <a:off x="10344446" y="5748767"/>
            <a:ext cx="1303438" cy="288000"/>
          </a:xfrm>
          <a:prstGeom prst="rect">
            <a:avLst/>
          </a:prstGeom>
          <a:ln w="0">
            <a:noFill/>
          </a:ln>
        </p:spPr>
      </p:pic>
      <p:pic>
        <p:nvPicPr>
          <p:cNvPr id="96" name="Grafik 2"/>
          <p:cNvPicPr>
            <a:picLocks noChangeAspect="1"/>
          </p:cNvPicPr>
          <p:nvPr/>
        </p:nvPicPr>
        <p:blipFill>
          <a:blip r:embed="rId14"/>
          <a:srcRect t="12232"/>
          <a:stretch>
            <a:fillRect/>
          </a:stretch>
        </p:blipFill>
        <p:spPr>
          <a:xfrm>
            <a:off x="7399629" y="5739236"/>
            <a:ext cx="1518157" cy="432001"/>
          </a:xfrm>
          <a:prstGeom prst="rect">
            <a:avLst/>
          </a:prstGeom>
          <a:ln w="0">
            <a:noFill/>
          </a:ln>
        </p:spPr>
      </p:pic>
      <p:pic>
        <p:nvPicPr>
          <p:cNvPr id="92" name="Grafik 91"/>
          <p:cNvPicPr>
            <a:picLocks noChangeAspect="1"/>
          </p:cNvPicPr>
          <p:nvPr/>
        </p:nvPicPr>
        <p:blipFill>
          <a:blip r:embed="rId15"/>
          <a:stretch/>
        </p:blipFill>
        <p:spPr>
          <a:xfrm>
            <a:off x="10825839" y="1102079"/>
            <a:ext cx="936000" cy="936000"/>
          </a:xfrm>
          <a:prstGeom prst="rect">
            <a:avLst/>
          </a:prstGeom>
          <a:ln w="0">
            <a:noFill/>
          </a:ln>
        </p:spPr>
      </p:pic>
      <p:cxnSp>
        <p:nvCxnSpPr>
          <p:cNvPr id="10" name="Gerade Verbindung 9">
            <a:extLst>
              <a:ext uri="{FF2B5EF4-FFF2-40B4-BE49-F238E27FC236}">
                <a16:creationId xmlns:a16="http://schemas.microsoft.com/office/drawing/2014/main" id="{477D1D8B-A0D6-AF53-C205-44AC4A1990CB}"/>
              </a:ext>
            </a:extLst>
          </p:cNvPr>
          <p:cNvCxnSpPr>
            <a:cxnSpLocks/>
          </p:cNvCxnSpPr>
          <p:nvPr/>
        </p:nvCxnSpPr>
        <p:spPr>
          <a:xfrm>
            <a:off x="0" y="978364"/>
            <a:ext cx="12192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laceHolder 1"/>
          <p:cNvSpPr>
            <a:spLocks noGrp="1"/>
          </p:cNvSpPr>
          <p:nvPr>
            <p:ph type="title"/>
          </p:nvPr>
        </p:nvSpPr>
        <p:spPr>
          <a:xfrm>
            <a:off x="423720" y="1428078"/>
            <a:ext cx="9792720" cy="974520"/>
          </a:xfrm>
          <a:prstGeom prst="rect">
            <a:avLst/>
          </a:prstGeom>
          <a:noFill/>
          <a:ln w="0">
            <a:noFill/>
          </a:ln>
        </p:spPr>
        <p:txBody>
          <a:bodyPr lIns="90000" tIns="45000" rIns="90000" bIns="45000" anchor="b">
            <a:noAutofit/>
          </a:bodyPr>
          <a:lstStyle/>
          <a:p>
            <a:pPr>
              <a:lnSpc>
                <a:spcPct val="90000"/>
              </a:lnSpc>
              <a:buNone/>
            </a:pPr>
            <a:r>
              <a:rPr lang="en-GB" sz="4400" b="1" strike="noStrike" spc="-1" dirty="0">
                <a:solidFill>
                  <a:srgbClr val="05668D"/>
                </a:solidFill>
                <a:latin typeface="Open Sans Extrabold"/>
                <a:ea typeface="Open Sans Extrabold"/>
              </a:rPr>
              <a:t>NFDI4Earth</a:t>
            </a:r>
            <a:endParaRPr lang="en-US" sz="4400" strike="noStrike" spc="-1" dirty="0"/>
          </a:p>
        </p:txBody>
      </p:sp>
      <p:sp>
        <p:nvSpPr>
          <p:cNvPr id="227" name="PlaceHolder 2"/>
          <p:cNvSpPr>
            <a:spLocks noGrp="1"/>
          </p:cNvSpPr>
          <p:nvPr>
            <p:ph/>
          </p:nvPr>
        </p:nvSpPr>
        <p:spPr>
          <a:xfrm>
            <a:off x="423720" y="2234159"/>
            <a:ext cx="9792720" cy="1812323"/>
          </a:xfrm>
          <a:prstGeom prst="rect">
            <a:avLst/>
          </a:prstGeom>
          <a:noFill/>
          <a:ln w="0">
            <a:noFill/>
          </a:ln>
        </p:spPr>
        <p:txBody>
          <a:bodyPr lIns="90000" tIns="45000" rIns="90000" bIns="45000" anchor="t">
            <a:noAutofit/>
          </a:bodyPr>
          <a:lstStyle/>
          <a:p>
            <a:pPr>
              <a:lnSpc>
                <a:spcPct val="120000"/>
              </a:lnSpc>
              <a:buNone/>
              <a:tabLst>
                <a:tab pos="0" algn="l"/>
              </a:tabLst>
            </a:pPr>
            <a:r>
              <a:rPr lang="en-US" sz="2800" b="1" strike="noStrike" spc="-1" dirty="0">
                <a:solidFill>
                  <a:srgbClr val="05668D"/>
                </a:solidFill>
                <a:latin typeface="Open Sans Extrabold"/>
                <a:ea typeface="Open Sans Extrabold"/>
              </a:rPr>
              <a:t>NFDI Consortium Earth System Sciences</a:t>
            </a:r>
            <a:endParaRPr lang="en-US" sz="2800" strike="noStrike" spc="-1" dirty="0"/>
          </a:p>
          <a:p>
            <a:pPr>
              <a:lnSpc>
                <a:spcPct val="120000"/>
              </a:lnSpc>
              <a:buNone/>
              <a:tabLst>
                <a:tab pos="0" algn="l"/>
              </a:tabLst>
            </a:pPr>
            <a:endParaRPr lang="en-US" b="1" spc="-1" dirty="0">
              <a:solidFill>
                <a:srgbClr val="05668D"/>
              </a:solidFill>
              <a:latin typeface="Open Sans Extrabold"/>
              <a:ea typeface="Open Sans Extrabold"/>
            </a:endParaRPr>
          </a:p>
          <a:p>
            <a:pPr>
              <a:lnSpc>
                <a:spcPct val="120000"/>
              </a:lnSpc>
              <a:buNone/>
              <a:tabLst>
                <a:tab pos="0" algn="l"/>
              </a:tabLst>
            </a:pPr>
            <a:r>
              <a:rPr lang="en-US" sz="2800" strike="noStrike" spc="-1" dirty="0">
                <a:solidFill>
                  <a:srgbClr val="05668D"/>
                </a:solidFill>
              </a:rPr>
              <a:t>nfdi4earth.de</a:t>
            </a:r>
            <a:endParaRPr lang="en-US" sz="2800" strike="noStrike" spc="-1" dirty="0"/>
          </a:p>
        </p:txBody>
      </p:sp>
      <p:pic>
        <p:nvPicPr>
          <p:cNvPr id="228" name="Grafik 20"/>
          <p:cNvPicPr/>
          <p:nvPr/>
        </p:nvPicPr>
        <p:blipFill>
          <a:blip r:embed="rId3"/>
          <a:stretch/>
        </p:blipFill>
        <p:spPr>
          <a:xfrm>
            <a:off x="9331275" y="90312"/>
            <a:ext cx="2793240" cy="90612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PlaceHolder 1"/>
          <p:cNvSpPr>
            <a:spLocks noGrp="1"/>
          </p:cNvSpPr>
          <p:nvPr>
            <p:ph/>
          </p:nvPr>
        </p:nvSpPr>
        <p:spPr>
          <a:xfrm>
            <a:off x="533520" y="1062000"/>
            <a:ext cx="4638981" cy="3046554"/>
          </a:xfrm>
          <a:prstGeom prst="rect">
            <a:avLst/>
          </a:prstGeom>
          <a:noFill/>
          <a:ln w="0">
            <a:noFill/>
          </a:ln>
        </p:spPr>
        <p:txBody>
          <a:bodyPr lIns="90000" tIns="45000" rIns="90000" bIns="45000" anchor="t">
            <a:noAutofit/>
          </a:bodyPr>
          <a:lstStyle/>
          <a:p>
            <a:pPr marL="0" indent="0">
              <a:lnSpc>
                <a:spcPct val="120000"/>
              </a:lnSpc>
              <a:spcBef>
                <a:spcPts val="2500"/>
              </a:spcBef>
              <a:buNone/>
              <a:tabLst>
                <a:tab pos="0" algn="l"/>
              </a:tabLst>
            </a:pPr>
            <a:r>
              <a:rPr lang="en-US" sz="2000" b="1" strike="noStrike" spc="-1" dirty="0">
                <a:solidFill>
                  <a:srgbClr val="05668D"/>
                </a:solidFill>
                <a:latin typeface="Open Sans" panose="020B0606030504020204" pitchFamily="34" charset="0"/>
                <a:ea typeface="Open Sans" panose="020B0606030504020204" pitchFamily="34" charset="0"/>
                <a:cs typeface="Open Sans" panose="020B0606030504020204" pitchFamily="34" charset="0"/>
              </a:rPr>
              <a:t>One</a:t>
            </a:r>
            <a:r>
              <a:rPr lang="en-US" sz="2000" strike="noStrike" spc="-1" dirty="0">
                <a:solidFill>
                  <a:srgbClr val="05668D"/>
                </a:solidFill>
                <a:latin typeface="Open Sans" panose="020B0606030504020204" pitchFamily="34" charset="0"/>
                <a:ea typeface="Open Sans" panose="020B0606030504020204" pitchFamily="34" charset="0"/>
                <a:cs typeface="Open Sans" panose="020B0606030504020204" pitchFamily="34" charset="0"/>
              </a:rPr>
              <a:t> consortium &amp; community for </a:t>
            </a:r>
            <a:r>
              <a:rPr lang="en-US" sz="2000" b="1" strike="noStrike" spc="-1" dirty="0">
                <a:solidFill>
                  <a:srgbClr val="05668D"/>
                </a:solidFill>
                <a:latin typeface="Open Sans" panose="020B0606030504020204" pitchFamily="34" charset="0"/>
                <a:ea typeface="Open Sans" panose="020B0606030504020204" pitchFamily="34" charset="0"/>
                <a:cs typeface="Open Sans" panose="020B0606030504020204" pitchFamily="34" charset="0"/>
              </a:rPr>
              <a:t>Open and FAIR Research Data Management in ESS</a:t>
            </a:r>
            <a:r>
              <a:rPr lang="en-US" sz="2000" strike="noStrike" spc="-1" dirty="0">
                <a:solidFill>
                  <a:srgbClr val="05668D"/>
                </a:solidFill>
                <a:latin typeface="Open Sans" panose="020B0606030504020204" pitchFamily="34" charset="0"/>
                <a:ea typeface="Open Sans" panose="020B0606030504020204" pitchFamily="34" charset="0"/>
                <a:cs typeface="Open Sans" panose="020B0606030504020204" pitchFamily="34" charset="0"/>
              </a:rPr>
              <a:t> in Germany across research, academia, public administration, and key infrastructures and as an active driver of NFDI.</a:t>
            </a:r>
            <a:endParaRPr lang="en-US" sz="2000" strike="noStrike" spc="-1" dirty="0">
              <a:latin typeface="Open Sans" panose="020B0606030504020204" pitchFamily="34" charset="0"/>
              <a:ea typeface="Open Sans" panose="020B0606030504020204" pitchFamily="34" charset="0"/>
              <a:cs typeface="Open Sans" panose="020B0606030504020204" pitchFamily="34" charset="0"/>
            </a:endParaRPr>
          </a:p>
          <a:p>
            <a:pPr marL="457200">
              <a:lnSpc>
                <a:spcPct val="105000"/>
              </a:lnSpc>
              <a:spcBef>
                <a:spcPts val="2001"/>
              </a:spcBef>
              <a:buNone/>
              <a:tabLst>
                <a:tab pos="0" algn="l"/>
              </a:tabLst>
            </a:pPr>
            <a:endParaRPr lang="en-US" sz="2000" strike="noStrike" spc="-1" dirty="0">
              <a:latin typeface="Open Sans" panose="020B0606030504020204" pitchFamily="34" charset="0"/>
              <a:ea typeface="Open Sans" panose="020B0606030504020204" pitchFamily="34" charset="0"/>
              <a:cs typeface="Open Sans" panose="020B0606030504020204" pitchFamily="34" charset="0"/>
            </a:endParaRPr>
          </a:p>
        </p:txBody>
      </p:sp>
      <p:pic>
        <p:nvPicPr>
          <p:cNvPr id="232" name="Grafik 7"/>
          <p:cNvPicPr/>
          <p:nvPr/>
        </p:nvPicPr>
        <p:blipFill>
          <a:blip r:embed="rId3"/>
          <a:stretch/>
        </p:blipFill>
        <p:spPr>
          <a:xfrm>
            <a:off x="10335147" y="5804808"/>
            <a:ext cx="1861206" cy="574840"/>
          </a:xfrm>
          <a:prstGeom prst="rect">
            <a:avLst/>
          </a:prstGeom>
          <a:ln w="0">
            <a:noFill/>
          </a:ln>
        </p:spPr>
      </p:pic>
      <p:sp>
        <p:nvSpPr>
          <p:cNvPr id="233" name="Rechteck 232"/>
          <p:cNvSpPr/>
          <p:nvPr/>
        </p:nvSpPr>
        <p:spPr>
          <a:xfrm>
            <a:off x="10354545" y="4462835"/>
            <a:ext cx="1486967" cy="14381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800" b="0" strike="noStrike" spc="-1" dirty="0">
                <a:solidFill>
                  <a:srgbClr val="808080"/>
                </a:solidFill>
                <a:latin typeface="Open Sans Light"/>
              </a:rPr>
              <a:t>This work has been funded by the German Research Foundation (DFG) through the project NFDI4Earth (DFG project no. 460036893, </a:t>
            </a:r>
            <a:r>
              <a:rPr lang="en-US" sz="800" b="0" u="sng" strike="noStrike" spc="-1" dirty="0">
                <a:solidFill>
                  <a:srgbClr val="05668D"/>
                </a:solidFill>
                <a:uFillTx/>
                <a:latin typeface="Open Sans Light"/>
                <a:hlinkClick r:id="rId4"/>
              </a:rPr>
              <a:t>https://nfdi4earth.de/</a:t>
            </a:r>
            <a:r>
              <a:rPr lang="en-US" sz="800" b="0" strike="noStrike" spc="-1" dirty="0">
                <a:solidFill>
                  <a:srgbClr val="808080"/>
                </a:solidFill>
                <a:latin typeface="Open Sans Light"/>
              </a:rPr>
              <a:t>) within the German National Research Data Infrastructure (NFDI, </a:t>
            </a:r>
            <a:r>
              <a:rPr lang="en-US" sz="800" b="0" u="sng" strike="noStrike" spc="-1" dirty="0">
                <a:solidFill>
                  <a:srgbClr val="05668D"/>
                </a:solidFill>
                <a:uFillTx/>
                <a:latin typeface="Open Sans Light"/>
                <a:hlinkClick r:id="rId5"/>
              </a:rPr>
              <a:t>https://www.nfdi.de/</a:t>
            </a:r>
            <a:r>
              <a:rPr lang="en-US" sz="800" b="0" strike="noStrike" spc="-1" dirty="0">
                <a:solidFill>
                  <a:srgbClr val="808080"/>
                </a:solidFill>
                <a:latin typeface="Open Sans Light"/>
              </a:rPr>
              <a:t>). </a:t>
            </a:r>
            <a:endParaRPr lang="en-US" sz="800" strike="noStrike" spc="-1" dirty="0">
              <a:latin typeface="Open Sans Light" pitchFamily="2" charset="0"/>
            </a:endParaRPr>
          </a:p>
        </p:txBody>
      </p:sp>
      <p:sp>
        <p:nvSpPr>
          <p:cNvPr id="3" name="PlaceHolder 2"/>
          <p:cNvSpPr>
            <a:spLocks noGrp="1"/>
          </p:cNvSpPr>
          <p:nvPr>
            <p:ph type="sldNum" idx="2"/>
          </p:nvPr>
        </p:nvSpPr>
        <p:spPr/>
        <p:txBody>
          <a:bodyPr/>
          <a:lstStyle/>
          <a:p>
            <a:fld id="{750782A0-B40F-439A-88F7-A4BC20692336}" type="slidenum">
              <a:rPr i="0">
                <a:latin typeface="Open Sans" panose="020B0606030504020204" pitchFamily="34" charset="0"/>
                <a:ea typeface="Open Sans" panose="020B0606030504020204" pitchFamily="34" charset="0"/>
                <a:cs typeface="Open Sans" panose="020B0606030504020204" pitchFamily="34" charset="0"/>
              </a:rPr>
              <a:t>4</a:t>
            </a:fld>
            <a:endParaRPr i="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PlaceHolder 1">
            <a:extLst>
              <a:ext uri="{FF2B5EF4-FFF2-40B4-BE49-F238E27FC236}">
                <a16:creationId xmlns:a16="http://schemas.microsoft.com/office/drawing/2014/main" id="{0110C216-88E7-381D-57F1-6F82AB72F6E6}"/>
              </a:ext>
            </a:extLst>
          </p:cNvPr>
          <p:cNvSpPr txBox="1">
            <a:spLocks/>
          </p:cNvSpPr>
          <p:nvPr/>
        </p:nvSpPr>
        <p:spPr>
          <a:xfrm>
            <a:off x="533520" y="365040"/>
            <a:ext cx="9801627" cy="457200"/>
          </a:xfrm>
          <a:prstGeom prst="rect">
            <a:avLst/>
          </a:prstGeom>
          <a:noFill/>
          <a:ln w="0">
            <a:noFill/>
          </a:ln>
        </p:spPr>
        <p:txBody>
          <a:bodyPr lIns="90000" tIns="45000" rIns="90000" bIns="45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2800" b="1" spc="-1" dirty="0">
                <a:solidFill>
                  <a:srgbClr val="05668D"/>
                </a:solidFill>
                <a:latin typeface="Open Sans Extrabold"/>
                <a:ea typeface="Open Sans Extrabold"/>
              </a:rPr>
              <a:t>NFDI4Earth</a:t>
            </a:r>
            <a:endParaRPr lang="en-US" sz="2800" spc="-1" dirty="0">
              <a:latin typeface="Open Sans Light" pitchFamily="2" charset="0"/>
            </a:endParaRPr>
          </a:p>
        </p:txBody>
      </p:sp>
      <p:grpSp>
        <p:nvGrpSpPr>
          <p:cNvPr id="24" name="Gruppieren 23">
            <a:extLst>
              <a:ext uri="{FF2B5EF4-FFF2-40B4-BE49-F238E27FC236}">
                <a16:creationId xmlns:a16="http://schemas.microsoft.com/office/drawing/2014/main" id="{4208EC2D-3E3B-BE1D-0DEB-1E32E87E7888}"/>
              </a:ext>
            </a:extLst>
          </p:cNvPr>
          <p:cNvGrpSpPr/>
          <p:nvPr/>
        </p:nvGrpSpPr>
        <p:grpSpPr>
          <a:xfrm>
            <a:off x="512925" y="4006017"/>
            <a:ext cx="9841405" cy="2362677"/>
            <a:chOff x="533520" y="7323383"/>
            <a:chExt cx="9841405" cy="2362677"/>
          </a:xfrm>
        </p:grpSpPr>
        <p:sp>
          <p:nvSpPr>
            <p:cNvPr id="2" name="Rechteck 1">
              <a:extLst>
                <a:ext uri="{FF2B5EF4-FFF2-40B4-BE49-F238E27FC236}">
                  <a16:creationId xmlns:a16="http://schemas.microsoft.com/office/drawing/2014/main" id="{8C815486-4FDA-8931-275F-9F00B92EC86B}"/>
                </a:ext>
              </a:extLst>
            </p:cNvPr>
            <p:cNvSpPr/>
            <p:nvPr/>
          </p:nvSpPr>
          <p:spPr>
            <a:xfrm>
              <a:off x="8654496" y="7323383"/>
              <a:ext cx="1620000" cy="2340000"/>
            </a:xfrm>
            <a:prstGeom prst="rect">
              <a:avLst/>
            </a:prstGeom>
            <a:solidFill>
              <a:schemeClr val="bg1"/>
            </a:solidFill>
            <a:ln w="12700">
              <a:solidFill>
                <a:srgbClr val="AEAEAE"/>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solidFill>
                  <a:srgbClr val="156082"/>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5" name="Textfeld 4">
              <a:extLst>
                <a:ext uri="{FF2B5EF4-FFF2-40B4-BE49-F238E27FC236}">
                  <a16:creationId xmlns:a16="http://schemas.microsoft.com/office/drawing/2014/main" id="{0AB2106E-B984-53B9-FEE4-5662537DD630}"/>
                </a:ext>
              </a:extLst>
            </p:cNvPr>
            <p:cNvSpPr txBox="1"/>
            <p:nvPr/>
          </p:nvSpPr>
          <p:spPr>
            <a:xfrm>
              <a:off x="8712773" y="8731953"/>
              <a:ext cx="1662152" cy="954107"/>
            </a:xfrm>
            <a:prstGeom prst="rect">
              <a:avLst/>
            </a:prstGeom>
            <a:noFill/>
          </p:spPr>
          <p:txBody>
            <a:bodyPr wrap="square" rtlCol="0">
              <a:spAutoFit/>
            </a:bodyPr>
            <a:lstStyle/>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Helpdesk Cluster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with</a:t>
              </a:r>
              <a:r>
                <a:rPr lang="de-DE" sz="2000"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 10</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de-DE" sz="1600" b="1" spc="-100" dirty="0" err="1">
                  <a:solidFill>
                    <a:srgbClr val="156082"/>
                  </a:solidFill>
                  <a:latin typeface="Open Sans Semibold" panose="020B0606030504020204" pitchFamily="34" charset="0"/>
                  <a:ea typeface="Open Sans Semibold" panose="020B0606030504020204" pitchFamily="34" charset="0"/>
                  <a:cs typeface="Open Sans Semibold" panose="020B0606030504020204" pitchFamily="34" charset="0"/>
                </a:rPr>
                <a:t>Consortia</a:t>
              </a:r>
              <a:endParaRPr lang="de-DE" sz="1600" b="1" dirty="0">
                <a:solidFill>
                  <a:srgbClr val="15608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6" name="Grafik 5">
              <a:extLst>
                <a:ext uri="{FF2B5EF4-FFF2-40B4-BE49-F238E27FC236}">
                  <a16:creationId xmlns:a16="http://schemas.microsoft.com/office/drawing/2014/main" id="{987562D4-DA77-F488-DD93-579354011420}"/>
                </a:ext>
              </a:extLst>
            </p:cNvPr>
            <p:cNvPicPr>
              <a:picLocks noChangeAspect="1"/>
            </p:cNvPicPr>
            <p:nvPr/>
          </p:nvPicPr>
          <p:blipFill>
            <a:blip r:embed="rId6"/>
            <a:stretch>
              <a:fillRect/>
            </a:stretch>
          </p:blipFill>
          <p:spPr>
            <a:xfrm>
              <a:off x="8830892" y="8171574"/>
              <a:ext cx="1365123" cy="467166"/>
            </a:xfrm>
            <a:prstGeom prst="rect">
              <a:avLst/>
            </a:prstGeom>
          </p:spPr>
        </p:pic>
        <p:sp>
          <p:nvSpPr>
            <p:cNvPr id="7" name="Rechteck 6">
              <a:extLst>
                <a:ext uri="{FF2B5EF4-FFF2-40B4-BE49-F238E27FC236}">
                  <a16:creationId xmlns:a16="http://schemas.microsoft.com/office/drawing/2014/main" id="{CA00D0BA-C23F-09C8-4602-5D9109B43ADF}"/>
                </a:ext>
              </a:extLst>
            </p:cNvPr>
            <p:cNvSpPr/>
            <p:nvPr/>
          </p:nvSpPr>
          <p:spPr>
            <a:xfrm>
              <a:off x="7030300" y="7323383"/>
              <a:ext cx="1620000" cy="2340000"/>
            </a:xfrm>
            <a:prstGeom prst="rect">
              <a:avLst/>
            </a:prstGeom>
            <a:solidFill>
              <a:schemeClr val="bg1"/>
            </a:solidFill>
            <a:ln w="12700">
              <a:solidFill>
                <a:srgbClr val="AEAEAE"/>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solidFill>
                  <a:srgbClr val="156082"/>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8" name="Textfeld 7">
              <a:extLst>
                <a:ext uri="{FF2B5EF4-FFF2-40B4-BE49-F238E27FC236}">
                  <a16:creationId xmlns:a16="http://schemas.microsoft.com/office/drawing/2014/main" id="{A647E5DF-08ED-4AC5-B3AF-2963C97B447F}"/>
                </a:ext>
              </a:extLst>
            </p:cNvPr>
            <p:cNvSpPr txBox="1"/>
            <p:nvPr/>
          </p:nvSpPr>
          <p:spPr>
            <a:xfrm>
              <a:off x="7097680" y="7762457"/>
              <a:ext cx="1474273" cy="1862048"/>
            </a:xfrm>
            <a:prstGeom prst="rect">
              <a:avLst/>
            </a:prstGeom>
            <a:noFill/>
          </p:spPr>
          <p:txBody>
            <a:bodyPr wrap="square" rtlCol="0">
              <a:spAutoFit/>
            </a:bodyPr>
            <a:lstStyle/>
            <a:p>
              <a:r>
                <a:rPr lang="de-DE" sz="2000" b="1"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20+ </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ESS RDM</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Courses</a:t>
              </a:r>
              <a:b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br>
              <a:endParaRPr lang="de-DE" sz="11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de-DE" sz="2000" b="1"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500+ </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OERs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accessible</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de-DE" sz="1400" dirty="0">
                <a:solidFill>
                  <a:srgbClr val="156082"/>
                </a:solidFill>
                <a:latin typeface="Open Sans Medium" pitchFamily="2" charset="0"/>
                <a:ea typeface="Open Sans Medium" pitchFamily="2" charset="0"/>
                <a:cs typeface="Open Sans Medium" pitchFamily="2" charset="0"/>
              </a:endParaRPr>
            </a:p>
          </p:txBody>
        </p:sp>
        <p:pic>
          <p:nvPicPr>
            <p:cNvPr id="9" name="Grafik 8">
              <a:extLst>
                <a:ext uri="{FF2B5EF4-FFF2-40B4-BE49-F238E27FC236}">
                  <a16:creationId xmlns:a16="http://schemas.microsoft.com/office/drawing/2014/main" id="{DCE40C55-F756-0113-6984-8399DF8DDFD3}"/>
                </a:ext>
              </a:extLst>
            </p:cNvPr>
            <p:cNvPicPr>
              <a:picLocks noChangeAspect="1"/>
            </p:cNvPicPr>
            <p:nvPr/>
          </p:nvPicPr>
          <p:blipFill>
            <a:blip r:embed="rId7">
              <a:clrChange>
                <a:clrFrom>
                  <a:srgbClr val="EEFAFB"/>
                </a:clrFrom>
                <a:clrTo>
                  <a:srgbClr val="EEFAFB">
                    <a:alpha val="0"/>
                  </a:srgbClr>
                </a:clrTo>
              </a:clrChange>
            </a:blip>
            <a:stretch>
              <a:fillRect/>
            </a:stretch>
          </p:blipFill>
          <p:spPr>
            <a:xfrm>
              <a:off x="7885220" y="7399813"/>
              <a:ext cx="699429" cy="612000"/>
            </a:xfrm>
            <a:prstGeom prst="rect">
              <a:avLst/>
            </a:prstGeom>
          </p:spPr>
        </p:pic>
        <p:sp>
          <p:nvSpPr>
            <p:cNvPr id="10" name="Rechteck 9">
              <a:extLst>
                <a:ext uri="{FF2B5EF4-FFF2-40B4-BE49-F238E27FC236}">
                  <a16:creationId xmlns:a16="http://schemas.microsoft.com/office/drawing/2014/main" id="{E4531940-7872-C48A-7746-994C69F1004B}"/>
                </a:ext>
              </a:extLst>
            </p:cNvPr>
            <p:cNvSpPr/>
            <p:nvPr/>
          </p:nvSpPr>
          <p:spPr>
            <a:xfrm>
              <a:off x="5406105" y="7323383"/>
              <a:ext cx="1620000" cy="2340000"/>
            </a:xfrm>
            <a:prstGeom prst="rect">
              <a:avLst/>
            </a:prstGeom>
            <a:solidFill>
              <a:schemeClr val="bg1"/>
            </a:solidFill>
            <a:ln w="12700">
              <a:solidFill>
                <a:srgbClr val="AEAEAE"/>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solidFill>
                  <a:srgbClr val="156082"/>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1" name="Textfeld 10">
              <a:extLst>
                <a:ext uri="{FF2B5EF4-FFF2-40B4-BE49-F238E27FC236}">
                  <a16:creationId xmlns:a16="http://schemas.microsoft.com/office/drawing/2014/main" id="{7095B7F0-DE35-EAD3-1850-41637FA9C628}"/>
                </a:ext>
              </a:extLst>
            </p:cNvPr>
            <p:cNvSpPr txBox="1"/>
            <p:nvPr/>
          </p:nvSpPr>
          <p:spPr>
            <a:xfrm>
              <a:off x="5468223" y="8051499"/>
              <a:ext cx="1438231" cy="1600438"/>
            </a:xfrm>
            <a:prstGeom prst="rect">
              <a:avLst/>
            </a:prstGeom>
            <a:noFill/>
          </p:spPr>
          <p:txBody>
            <a:bodyPr wrap="square" rtlCol="0" anchor="t">
              <a:spAutoFit/>
            </a:bodyPr>
            <a:lstStyle/>
            <a:p>
              <a:r>
                <a:rPr lang="de-DE" sz="2000"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850k+</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Datasets</a:t>
              </a:r>
            </a:p>
            <a:p>
              <a:endParaRPr lang="de-DE" sz="8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de-DE" sz="2000"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160</a:t>
              </a:r>
              <a:r>
                <a:rPr lang="de-DE"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repositories</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 </a:t>
              </a:r>
            </a:p>
            <a:p>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discoverable</a:t>
              </a:r>
              <a:endPar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2" name="Grafik 11">
              <a:extLst>
                <a:ext uri="{FF2B5EF4-FFF2-40B4-BE49-F238E27FC236}">
                  <a16:creationId xmlns:a16="http://schemas.microsoft.com/office/drawing/2014/main" id="{2C329735-747F-914F-1641-3BC49B710C8E}"/>
                </a:ext>
              </a:extLst>
            </p:cNvPr>
            <p:cNvPicPr>
              <a:picLocks noChangeAspect="1"/>
            </p:cNvPicPr>
            <p:nvPr/>
          </p:nvPicPr>
          <p:blipFill rotWithShape="1">
            <a:blip r:embed="rId8" cstate="hqprint">
              <a:clrChange>
                <a:clrFrom>
                  <a:srgbClr val="EEFAFB"/>
                </a:clrFrom>
                <a:clrTo>
                  <a:srgbClr val="EEFAFB">
                    <a:alpha val="0"/>
                  </a:srgbClr>
                </a:clrTo>
              </a:clrChange>
              <a:extLst>
                <a:ext uri="{28A0092B-C50C-407E-A947-70E740481C1C}">
                  <a14:useLocalDpi xmlns:a14="http://schemas.microsoft.com/office/drawing/2010/main"/>
                </a:ext>
              </a:extLst>
            </a:blip>
            <a:srcRect/>
            <a:stretch/>
          </p:blipFill>
          <p:spPr>
            <a:xfrm>
              <a:off x="6326190" y="7372381"/>
              <a:ext cx="658157" cy="609972"/>
            </a:xfrm>
            <a:prstGeom prst="rect">
              <a:avLst/>
            </a:prstGeom>
          </p:spPr>
        </p:pic>
        <p:sp>
          <p:nvSpPr>
            <p:cNvPr id="13" name="Rechteck 12">
              <a:extLst>
                <a:ext uri="{FF2B5EF4-FFF2-40B4-BE49-F238E27FC236}">
                  <a16:creationId xmlns:a16="http://schemas.microsoft.com/office/drawing/2014/main" id="{0FED6D7C-2A2D-C5CD-118C-4025C547DF8B}"/>
                </a:ext>
              </a:extLst>
            </p:cNvPr>
            <p:cNvSpPr/>
            <p:nvPr/>
          </p:nvSpPr>
          <p:spPr>
            <a:xfrm>
              <a:off x="3781910" y="7323383"/>
              <a:ext cx="1620000" cy="2340000"/>
            </a:xfrm>
            <a:prstGeom prst="rect">
              <a:avLst/>
            </a:prstGeom>
            <a:solidFill>
              <a:schemeClr val="bg1"/>
            </a:solidFill>
            <a:ln w="12700">
              <a:solidFill>
                <a:srgbClr val="AEAEAE"/>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solidFill>
                  <a:srgbClr val="156082"/>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4" name="Textfeld 13">
              <a:extLst>
                <a:ext uri="{FF2B5EF4-FFF2-40B4-BE49-F238E27FC236}">
                  <a16:creationId xmlns:a16="http://schemas.microsoft.com/office/drawing/2014/main" id="{498590A5-7D4A-58EA-1630-90ED8E35C55E}"/>
                </a:ext>
              </a:extLst>
            </p:cNvPr>
            <p:cNvSpPr txBox="1"/>
            <p:nvPr/>
          </p:nvSpPr>
          <p:spPr>
            <a:xfrm>
              <a:off x="3861217" y="7590928"/>
              <a:ext cx="1483537" cy="2000548"/>
            </a:xfrm>
            <a:prstGeom prst="rect">
              <a:avLst/>
            </a:prstGeom>
            <a:noFill/>
          </p:spPr>
          <p:txBody>
            <a:bodyPr wrap="square" rtlCol="0">
              <a:spAutoFit/>
            </a:bodyPr>
            <a:lstStyle/>
            <a:p>
              <a:r>
                <a:rPr lang="de-DE" sz="2000"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30 </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Letters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of</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 Interest ≈ </a:t>
              </a:r>
            </a:p>
            <a:p>
              <a:r>
                <a:rPr lang="de-DE" sz="2000"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35+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Mio</a:t>
              </a:r>
              <a:endPar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Funding</a:t>
              </a:r>
            </a:p>
            <a:p>
              <a:r>
                <a:rPr lang="de-DE" sz="2000" b="1" dirty="0">
                  <a:solidFill>
                    <a:srgbClr val="156082"/>
                  </a:solidFill>
                  <a:latin typeface="Open Sans Extrabold" panose="020B0606030504020204" pitchFamily="34" charset="0"/>
                  <a:ea typeface="Open Sans Extrabold" panose="020B0606030504020204" pitchFamily="34" charset="0"/>
                  <a:cs typeface="Open Sans Extrabold" panose="020B0606030504020204" pitchFamily="34" charset="0"/>
                </a:rPr>
                <a:t>70+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signed</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commitment</a:t>
              </a:r>
              <a:endPar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5" name="Grafik 14" descr="Balkendiagramm mit einfarbiger Füllung">
              <a:extLst>
                <a:ext uri="{FF2B5EF4-FFF2-40B4-BE49-F238E27FC236}">
                  <a16:creationId xmlns:a16="http://schemas.microsoft.com/office/drawing/2014/main" id="{05D68FA4-3443-E562-A2F0-6C723EC4BF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62527" y="7399813"/>
              <a:ext cx="504000" cy="504000"/>
            </a:xfrm>
            <a:prstGeom prst="rect">
              <a:avLst/>
            </a:prstGeom>
          </p:spPr>
        </p:pic>
        <p:sp>
          <p:nvSpPr>
            <p:cNvPr id="16" name="Rechteck 15">
              <a:extLst>
                <a:ext uri="{FF2B5EF4-FFF2-40B4-BE49-F238E27FC236}">
                  <a16:creationId xmlns:a16="http://schemas.microsoft.com/office/drawing/2014/main" id="{D1DCED32-273D-0371-3551-D5AA11567266}"/>
                </a:ext>
              </a:extLst>
            </p:cNvPr>
            <p:cNvSpPr/>
            <p:nvPr/>
          </p:nvSpPr>
          <p:spPr>
            <a:xfrm>
              <a:off x="2157715" y="7323383"/>
              <a:ext cx="1620000" cy="2340000"/>
            </a:xfrm>
            <a:prstGeom prst="rect">
              <a:avLst/>
            </a:prstGeom>
            <a:solidFill>
              <a:schemeClr val="bg1"/>
            </a:solidFill>
            <a:ln w="12700">
              <a:solidFill>
                <a:srgbClr val="AEAEAE"/>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dirty="0">
                <a:solidFill>
                  <a:srgbClr val="156082"/>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7" name="Rechteck 16">
              <a:extLst>
                <a:ext uri="{FF2B5EF4-FFF2-40B4-BE49-F238E27FC236}">
                  <a16:creationId xmlns:a16="http://schemas.microsoft.com/office/drawing/2014/main" id="{B8BC3C7A-AE0B-F456-E6C8-BD3770683E09}"/>
                </a:ext>
              </a:extLst>
            </p:cNvPr>
            <p:cNvSpPr/>
            <p:nvPr/>
          </p:nvSpPr>
          <p:spPr>
            <a:xfrm>
              <a:off x="533520" y="7323383"/>
              <a:ext cx="1620000" cy="2340000"/>
            </a:xfrm>
            <a:prstGeom prst="rect">
              <a:avLst/>
            </a:prstGeom>
            <a:solidFill>
              <a:schemeClr val="bg1"/>
            </a:solidFill>
            <a:ln w="12700">
              <a:solidFill>
                <a:srgbClr val="AEAEAE"/>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solidFill>
                  <a:srgbClr val="156082"/>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8" name="Textfeld 17">
              <a:extLst>
                <a:ext uri="{FF2B5EF4-FFF2-40B4-BE49-F238E27FC236}">
                  <a16:creationId xmlns:a16="http://schemas.microsoft.com/office/drawing/2014/main" id="{4F79F155-7F06-A43E-6FE3-F68F0F1187E4}"/>
                </a:ext>
              </a:extLst>
            </p:cNvPr>
            <p:cNvSpPr txBox="1"/>
            <p:nvPr/>
          </p:nvSpPr>
          <p:spPr>
            <a:xfrm>
              <a:off x="606232" y="8177955"/>
              <a:ext cx="1363240" cy="1446550"/>
            </a:xfrm>
            <a:prstGeom prst="rect">
              <a:avLst/>
            </a:prstGeom>
            <a:noFill/>
          </p:spPr>
          <p:txBody>
            <a:bodyPr wrap="square">
              <a:spAutoFit/>
            </a:bodyPr>
            <a:lstStyle/>
            <a:p>
              <a:r>
                <a:rPr lang="de-DE" sz="2000" b="1"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50+ </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Pilots and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incubators</a:t>
              </a:r>
              <a:endPar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de-DE" sz="12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for FAIR RDM in Earth System Sciences</a:t>
              </a:r>
            </a:p>
          </p:txBody>
        </p:sp>
        <p:sp>
          <p:nvSpPr>
            <p:cNvPr id="19" name="Textfeld 18">
              <a:extLst>
                <a:ext uri="{FF2B5EF4-FFF2-40B4-BE49-F238E27FC236}">
                  <a16:creationId xmlns:a16="http://schemas.microsoft.com/office/drawing/2014/main" id="{CCEE1F99-5E83-4B6E-EBC9-76ABAC7E22A1}"/>
                </a:ext>
              </a:extLst>
            </p:cNvPr>
            <p:cNvSpPr txBox="1"/>
            <p:nvPr/>
          </p:nvSpPr>
          <p:spPr>
            <a:xfrm>
              <a:off x="2224849" y="7777846"/>
              <a:ext cx="1726912" cy="1846659"/>
            </a:xfrm>
            <a:prstGeom prst="rect">
              <a:avLst/>
            </a:prstGeom>
            <a:noFill/>
          </p:spPr>
          <p:txBody>
            <a:bodyPr wrap="square" rtlCol="0">
              <a:spAutoFit/>
            </a:bodyPr>
            <a:lstStyle/>
            <a:p>
              <a:r>
                <a:rPr lang="de-DE" sz="2000"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89</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Public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events</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 </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co</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organized</a:t>
              </a:r>
              <a:endPar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de-DE" sz="8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de-DE" sz="2000" dirty="0">
                  <a:solidFill>
                    <a:srgbClr val="156082"/>
                  </a:solidFill>
                  <a:latin typeface="Open Sans ExtraBold" panose="020B0906030804020204" pitchFamily="34" charset="0"/>
                  <a:ea typeface="Open Sans ExtraBold" panose="020B0906030804020204" pitchFamily="34" charset="0"/>
                  <a:cs typeface="Open Sans ExtraBold" panose="020B0906030804020204" pitchFamily="34" charset="0"/>
                </a:rPr>
                <a:t>120+</a:t>
              </a:r>
              <a:r>
                <a:rPr lang="de-DE" sz="1400" dirty="0">
                  <a:solidFill>
                    <a:srgbClr val="156082"/>
                  </a:solidFill>
                  <a:latin typeface="Open Sans Medium" pitchFamily="2" charset="0"/>
                  <a:ea typeface="Open Sans Medium" pitchFamily="2" charset="0"/>
                  <a:cs typeface="Open Sans Medium" pitchFamily="2" charset="0"/>
                </a:rPr>
                <a:t> </a:t>
              </a:r>
            </a:p>
            <a:p>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open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reports</a:t>
              </a:r>
              <a:r>
                <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de-DE" sz="1600" dirty="0" err="1">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rPr>
                <a:t>presentations</a:t>
              </a:r>
              <a:endParaRPr lang="de-DE" sz="1600" dirty="0">
                <a:solidFill>
                  <a:srgbClr val="15608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0" name="Grafik 19">
              <a:extLst>
                <a:ext uri="{FF2B5EF4-FFF2-40B4-BE49-F238E27FC236}">
                  <a16:creationId xmlns:a16="http://schemas.microsoft.com/office/drawing/2014/main" id="{0611A14F-FB21-7A2B-6DD9-3909FFEA5297}"/>
                </a:ext>
              </a:extLst>
            </p:cNvPr>
            <p:cNvPicPr>
              <a:picLocks noChangeAspect="1"/>
            </p:cNvPicPr>
            <p:nvPr/>
          </p:nvPicPr>
          <p:blipFill>
            <a:blip r:embed="rId11">
              <a:duotone>
                <a:schemeClr val="accent1">
                  <a:shade val="45000"/>
                  <a:satMod val="135000"/>
                </a:schemeClr>
                <a:prstClr val="white"/>
              </a:duotone>
            </a:blip>
            <a:stretch>
              <a:fillRect/>
            </a:stretch>
          </p:blipFill>
          <p:spPr>
            <a:xfrm>
              <a:off x="1379244" y="7390669"/>
              <a:ext cx="612000" cy="612000"/>
            </a:xfrm>
            <a:prstGeom prst="rect">
              <a:avLst/>
            </a:prstGeom>
          </p:spPr>
        </p:pic>
        <p:pic>
          <p:nvPicPr>
            <p:cNvPr id="21" name="Grafik 20" descr="Uhr mit einfarbiger Füllung">
              <a:extLst>
                <a:ext uri="{FF2B5EF4-FFF2-40B4-BE49-F238E27FC236}">
                  <a16:creationId xmlns:a16="http://schemas.microsoft.com/office/drawing/2014/main" id="{C2C727DF-BD51-536E-4D94-24551A5CE2B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16989" y="7381525"/>
              <a:ext cx="612000" cy="612000"/>
            </a:xfrm>
            <a:prstGeom prst="rect">
              <a:avLst/>
            </a:prstGeom>
          </p:spPr>
        </p:pic>
        <p:sp>
          <p:nvSpPr>
            <p:cNvPr id="22" name="Textfeld 21">
              <a:extLst>
                <a:ext uri="{FF2B5EF4-FFF2-40B4-BE49-F238E27FC236}">
                  <a16:creationId xmlns:a16="http://schemas.microsoft.com/office/drawing/2014/main" id="{85C5704C-8FB2-406B-CF79-E67EEA7A4D50}"/>
                </a:ext>
              </a:extLst>
            </p:cNvPr>
            <p:cNvSpPr txBox="1"/>
            <p:nvPr/>
          </p:nvSpPr>
          <p:spPr>
            <a:xfrm>
              <a:off x="8692536" y="7768035"/>
              <a:ext cx="1169465" cy="369332"/>
            </a:xfrm>
            <a:prstGeom prst="rect">
              <a:avLst/>
            </a:prstGeom>
            <a:noFill/>
          </p:spPr>
          <p:txBody>
            <a:bodyPr wrap="square">
              <a:spAutoFit/>
            </a:bodyPr>
            <a:lstStyle/>
            <a:p>
              <a:r>
                <a:rPr lang="de-DE" dirty="0" err="1">
                  <a:solidFill>
                    <a:srgbClr val="156082"/>
                  </a:solidFill>
                  <a:latin typeface="Open Sans Bold" panose="020B0806030504020204" pitchFamily="34" charset="0"/>
                  <a:ea typeface="Open Sans Bold" panose="020B0806030504020204" pitchFamily="34" charset="0"/>
                  <a:cs typeface="Open Sans Bold" panose="020B0806030504020204" pitchFamily="34" charset="0"/>
                </a:rPr>
                <a:t>Leading</a:t>
              </a:r>
              <a:r>
                <a:rPr lang="de-DE" dirty="0">
                  <a:solidFill>
                    <a:srgbClr val="156082"/>
                  </a:solidFill>
                  <a:latin typeface="Open Sans Bold" panose="020B0806030504020204" pitchFamily="34" charset="0"/>
                  <a:ea typeface="Open Sans Bold" panose="020B0806030504020204" pitchFamily="34" charset="0"/>
                  <a:cs typeface="Open Sans Bold" panose="020B0806030504020204" pitchFamily="34" charset="0"/>
                </a:rPr>
                <a:t> </a:t>
              </a:r>
              <a:endParaRPr lang="de-DE" sz="1000" dirty="0">
                <a:solidFill>
                  <a:srgbClr val="156082"/>
                </a:solidFill>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23" name="Grafik 22" descr="Zahnräder mit einfarbiger Füllung">
              <a:extLst>
                <a:ext uri="{FF2B5EF4-FFF2-40B4-BE49-F238E27FC236}">
                  <a16:creationId xmlns:a16="http://schemas.microsoft.com/office/drawing/2014/main" id="{CDAD194D-69F5-0528-E9CA-D61349141D6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93329" y="7361797"/>
              <a:ext cx="540000" cy="540000"/>
            </a:xfrm>
            <a:prstGeom prst="rect">
              <a:avLst/>
            </a:prstGeom>
          </p:spPr>
        </p:pic>
      </p:grpSp>
      <p:sp>
        <p:nvSpPr>
          <p:cNvPr id="26" name="Rechteck 25">
            <a:extLst>
              <a:ext uri="{FF2B5EF4-FFF2-40B4-BE49-F238E27FC236}">
                <a16:creationId xmlns:a16="http://schemas.microsoft.com/office/drawing/2014/main" id="{605A6E2F-BF4C-AF09-B98A-3CB46495ECC6}"/>
              </a:ext>
            </a:extLst>
          </p:cNvPr>
          <p:cNvSpPr/>
          <p:nvPr/>
        </p:nvSpPr>
        <p:spPr>
          <a:xfrm>
            <a:off x="9898855" y="111062"/>
            <a:ext cx="2145042" cy="846067"/>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pic>
        <p:nvPicPr>
          <p:cNvPr id="25" name="Grafik 22">
            <a:extLst>
              <a:ext uri="{FF2B5EF4-FFF2-40B4-BE49-F238E27FC236}">
                <a16:creationId xmlns:a16="http://schemas.microsoft.com/office/drawing/2014/main" id="{88341EAB-732C-0F0D-26C5-7CC49685B0D7}"/>
              </a:ext>
            </a:extLst>
          </p:cNvPr>
          <p:cNvPicPr>
            <a:picLocks noChangeAspect="1"/>
          </p:cNvPicPr>
          <p:nvPr/>
        </p:nvPicPr>
        <p:blipFill>
          <a:blip r:embed="rId16"/>
          <a:stretch/>
        </p:blipFill>
        <p:spPr>
          <a:xfrm>
            <a:off x="5319881" y="433435"/>
            <a:ext cx="4873433" cy="3431247"/>
          </a:xfrm>
          <a:prstGeom prst="rect">
            <a:avLst/>
          </a:prstGeom>
          <a:ln w="0">
            <a:noFill/>
          </a:ln>
        </p:spPr>
      </p:pic>
      <p:pic>
        <p:nvPicPr>
          <p:cNvPr id="234" name="Grafik 233"/>
          <p:cNvPicPr>
            <a:picLocks noChangeAspect="1"/>
          </p:cNvPicPr>
          <p:nvPr/>
        </p:nvPicPr>
        <p:blipFill>
          <a:blip r:embed="rId17"/>
          <a:stretch/>
        </p:blipFill>
        <p:spPr>
          <a:xfrm>
            <a:off x="10289452" y="365040"/>
            <a:ext cx="1689351" cy="829198"/>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laceHolder 1"/>
          <p:cNvSpPr>
            <a:spLocks noGrp="1"/>
          </p:cNvSpPr>
          <p:nvPr>
            <p:ph type="title"/>
          </p:nvPr>
        </p:nvSpPr>
        <p:spPr>
          <a:xfrm>
            <a:off x="533520" y="365040"/>
            <a:ext cx="11178000" cy="457200"/>
          </a:xfrm>
          <a:prstGeom prst="rect">
            <a:avLst/>
          </a:prstGeom>
          <a:noFill/>
          <a:ln w="0">
            <a:noFill/>
          </a:ln>
        </p:spPr>
        <p:txBody>
          <a:bodyPr lIns="90000" tIns="45000" rIns="90000" bIns="45000" anchor="ctr">
            <a:noAutofit/>
          </a:bodyPr>
          <a:lstStyle/>
          <a:p>
            <a:pPr>
              <a:lnSpc>
                <a:spcPct val="110000"/>
              </a:lnSpc>
              <a:buNone/>
            </a:pPr>
            <a:r>
              <a:rPr lang="en-US" sz="2800" b="1" strike="noStrike" spc="-1" dirty="0">
                <a:solidFill>
                  <a:srgbClr val="05668D"/>
                </a:solidFill>
                <a:latin typeface="Open Sans Extrabold"/>
                <a:ea typeface="Open Sans Extrabold"/>
              </a:rPr>
              <a:t>Core Services developed by the Consortium</a:t>
            </a:r>
            <a:endParaRPr lang="en-US" sz="2800" strike="noStrike" spc="-1" dirty="0"/>
          </a:p>
        </p:txBody>
      </p:sp>
      <p:sp>
        <p:nvSpPr>
          <p:cNvPr id="238" name="PlaceHolder 2"/>
          <p:cNvSpPr>
            <a:spLocks noGrp="1"/>
          </p:cNvSpPr>
          <p:nvPr>
            <p:ph/>
          </p:nvPr>
        </p:nvSpPr>
        <p:spPr>
          <a:xfrm>
            <a:off x="533520" y="1062180"/>
            <a:ext cx="6904510" cy="5269794"/>
          </a:xfrm>
          <a:prstGeom prst="rect">
            <a:avLst/>
          </a:prstGeom>
          <a:noFill/>
          <a:ln w="0">
            <a:noFill/>
          </a:ln>
        </p:spPr>
        <p:txBody>
          <a:bodyPr lIns="90000" tIns="45000" rIns="90000" bIns="45000" anchor="t">
            <a:noAutofit/>
          </a:bodyPr>
          <a:lstStyle/>
          <a:p>
            <a:pPr>
              <a:lnSpc>
                <a:spcPct val="110000"/>
              </a:lnSpc>
              <a:spcBef>
                <a:spcPts val="2001"/>
              </a:spcBef>
            </a:pPr>
            <a:r>
              <a:rPr lang="en-US" sz="2000" b="1"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OneStop4All</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offers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unified</a:t>
            </a:r>
            <a:r>
              <a:rPr lang="de-DE"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exploring all NFDI4Earth resources</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a:t>
            </a:r>
          </a:p>
          <a:p>
            <a:pPr>
              <a:lnSpc>
                <a:spcPct val="110000"/>
              </a:lnSpc>
              <a:spcBef>
                <a:spcPts val="2001"/>
              </a:spcBef>
            </a:pP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Knowledge Hub</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is the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information backbone</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offers metadata for broad range of resources including datasets, learning resources, repositories, organizations, standards, and research software. </a:t>
            </a:r>
          </a:p>
          <a:p>
            <a:pPr>
              <a:lnSpc>
                <a:spcPct val="110000"/>
              </a:lnSpc>
              <a:spcBef>
                <a:spcPts val="2001"/>
              </a:spcBef>
            </a:pP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User Support Network</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offers first and second level-support to researchers on RDM, linking and enhancing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existing, federated support structures</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a:t>
            </a:r>
            <a:endParaRPr lang="en-US" sz="2000" spc="-1" dirty="0">
              <a:solidFill>
                <a:srgbClr val="07658D"/>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2001"/>
              </a:spcBef>
            </a:pPr>
            <a:r>
              <a:rPr lang="en-US" sz="2000" b="1" strike="noStrike" spc="-1" dirty="0" err="1">
                <a:solidFill>
                  <a:srgbClr val="07658D"/>
                </a:solidFill>
                <a:latin typeface="Open Sans" panose="020B0606030504020204" pitchFamily="34" charset="0"/>
                <a:ea typeface="Open Sans" panose="020B0606030504020204" pitchFamily="34" charset="0"/>
                <a:cs typeface="Open Sans" panose="020B0606030504020204" pitchFamily="34" charset="0"/>
              </a:rPr>
              <a:t>EduTrain</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Portal</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offers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open courses for ESS-RDM</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micro-curricula; tested in the NFDI4Earth </a:t>
            </a:r>
            <a:r>
              <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Academy</a:t>
            </a:r>
            <a:r>
              <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39" name="PlaceHolder 3"/>
          <p:cNvSpPr>
            <a:spLocks noGrp="1"/>
          </p:cNvSpPr>
          <p:nvPr>
            <p:ph type="sldNum" idx="6"/>
          </p:nvPr>
        </p:nvSpPr>
        <p:spPr>
          <a:xfrm>
            <a:off x="10031040" y="6504480"/>
            <a:ext cx="1680480" cy="215280"/>
          </a:xfrm>
          <a:prstGeom prst="rect">
            <a:avLst/>
          </a:prstGeom>
          <a:noFill/>
          <a:ln w="0">
            <a:noFill/>
          </a:ln>
        </p:spPr>
        <p:txBody>
          <a:bodyPr lIns="90000" tIns="45000" rIns="90000" bIns="45000" anchor="ctr">
            <a:noAutofit/>
          </a:bodyPr>
          <a:lstStyle>
            <a:lvl1pPr algn="r">
              <a:lnSpc>
                <a:spcPct val="100000"/>
              </a:lnSpc>
              <a:buNone/>
              <a:defRPr lang="de-DE" sz="1200" b="0" i="1" strike="noStrike" spc="-1">
                <a:solidFill>
                  <a:srgbClr val="B2B2B2"/>
                </a:solidFill>
                <a:latin typeface="Open Sans ExtraBold"/>
                <a:ea typeface="Open Sans ExtraBold"/>
              </a:defRPr>
            </a:lvl1pPr>
          </a:lstStyle>
          <a:p>
            <a:pPr algn="r">
              <a:lnSpc>
                <a:spcPct val="100000"/>
              </a:lnSpc>
              <a:buNone/>
            </a:pPr>
            <a:fld id="{FE433FF4-034E-45B6-AB72-B6548F2056C7}" type="slidenum">
              <a:rPr lang="de-DE" sz="1200" i="0" strike="noStrike" spc="-1">
                <a:solidFill>
                  <a:srgbClr val="B2B2B2"/>
                </a:solidFill>
                <a:latin typeface="Open Sans" panose="020B0606030504020204" pitchFamily="34" charset="0"/>
                <a:ea typeface="Open Sans" panose="020B0606030504020204" pitchFamily="34" charset="0"/>
                <a:cs typeface="Open Sans" panose="020B0606030504020204" pitchFamily="34" charset="0"/>
              </a:rPr>
              <a:t>5</a:t>
            </a:fld>
            <a:endParaRPr lang="en-US" sz="1200" i="0" strike="noStrike" spc="-1" dirty="0">
              <a:latin typeface="Open Sans" panose="020B0606030504020204" pitchFamily="34" charset="0"/>
              <a:ea typeface="Open Sans" panose="020B0606030504020204" pitchFamily="34" charset="0"/>
              <a:cs typeface="Open Sans" panose="020B0606030504020204" pitchFamily="34" charset="0"/>
            </a:endParaRPr>
          </a:p>
        </p:txBody>
      </p:sp>
      <p:pic>
        <p:nvPicPr>
          <p:cNvPr id="240" name="Picture 9"/>
          <p:cNvPicPr/>
          <p:nvPr/>
        </p:nvPicPr>
        <p:blipFill>
          <a:blip r:embed="rId3"/>
          <a:srcRect l="5757" b="29892"/>
          <a:stretch/>
        </p:blipFill>
        <p:spPr>
          <a:xfrm>
            <a:off x="7920681" y="1062180"/>
            <a:ext cx="3982572" cy="1753380"/>
          </a:xfrm>
          <a:prstGeom prst="rect">
            <a:avLst/>
          </a:prstGeom>
          <a:ln w="0">
            <a:noFill/>
          </a:ln>
          <a:effectLst>
            <a:outerShdw blurRad="291960" dist="138988" dir="2700000" algn="tl" rotWithShape="0">
              <a:srgbClr val="333333">
                <a:alpha val="65000"/>
              </a:srgbClr>
            </a:outerShdw>
          </a:effectLst>
        </p:spPr>
      </p:pic>
      <p:pic>
        <p:nvPicPr>
          <p:cNvPr id="241" name="Inhaltsplatzhalter 5"/>
          <p:cNvPicPr/>
          <p:nvPr/>
        </p:nvPicPr>
        <p:blipFill>
          <a:blip r:embed="rId4"/>
          <a:srcRect b="-136"/>
          <a:stretch/>
        </p:blipFill>
        <p:spPr>
          <a:xfrm>
            <a:off x="9018627" y="3023280"/>
            <a:ext cx="1786680" cy="358884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Screenshot, Webseite, Website enthält.&#10;&#10;KI-generierte Inhalte können fehlerhaft sein.">
            <a:extLst>
              <a:ext uri="{FF2B5EF4-FFF2-40B4-BE49-F238E27FC236}">
                <a16:creationId xmlns:a16="http://schemas.microsoft.com/office/drawing/2014/main" id="{C05E04E2-2CCA-A5BB-A625-2579A4720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77" y="1015920"/>
            <a:ext cx="6558543" cy="5782226"/>
          </a:xfrm>
          <a:prstGeom prst="rect">
            <a:avLst/>
          </a:prstGeom>
          <a:ln w="0">
            <a:noFill/>
          </a:ln>
          <a:effectLst>
            <a:outerShdw blurRad="291960" dist="138988" dir="2700000" algn="tl" rotWithShape="0">
              <a:srgbClr val="333333">
                <a:alpha val="65000"/>
              </a:srgbClr>
            </a:outerShdw>
          </a:effectLst>
        </p:spPr>
      </p:pic>
      <p:sp>
        <p:nvSpPr>
          <p:cNvPr id="244" name="PlaceHolder 1"/>
          <p:cNvSpPr>
            <a:spLocks noGrp="1"/>
          </p:cNvSpPr>
          <p:nvPr>
            <p:ph type="title"/>
          </p:nvPr>
        </p:nvSpPr>
        <p:spPr>
          <a:xfrm>
            <a:off x="533520" y="365040"/>
            <a:ext cx="9497520" cy="457200"/>
          </a:xfrm>
          <a:prstGeom prst="rect">
            <a:avLst/>
          </a:prstGeom>
          <a:noFill/>
          <a:ln w="0">
            <a:noFill/>
          </a:ln>
        </p:spPr>
        <p:txBody>
          <a:bodyPr lIns="90000" tIns="45000" rIns="90000" bIns="45000" anchor="ctr">
            <a:noAutofit/>
          </a:bodyPr>
          <a:lstStyle/>
          <a:p>
            <a:pPr>
              <a:lnSpc>
                <a:spcPct val="110000"/>
              </a:lnSpc>
              <a:buNone/>
            </a:pPr>
            <a:r>
              <a:rPr lang="en-US" sz="2400" b="1" strike="noStrike" spc="-1" dirty="0">
                <a:solidFill>
                  <a:srgbClr val="05668D"/>
                </a:solidFill>
                <a:latin typeface="Open Sans Extrabold"/>
                <a:ea typeface="Open Sans Extrabold"/>
              </a:rPr>
              <a:t>Core Services connect NFDI4Earth Service Portfolio</a:t>
            </a:r>
            <a:endParaRPr lang="en-US" sz="2400" strike="noStrike" spc="-1" dirty="0"/>
          </a:p>
        </p:txBody>
      </p:sp>
      <p:sp>
        <p:nvSpPr>
          <p:cNvPr id="245" name="PlaceHolder 2"/>
          <p:cNvSpPr>
            <a:spLocks noGrp="1"/>
          </p:cNvSpPr>
          <p:nvPr>
            <p:ph type="sldNum" idx="7"/>
          </p:nvPr>
        </p:nvSpPr>
        <p:spPr>
          <a:xfrm>
            <a:off x="10031040" y="6504480"/>
            <a:ext cx="1680480" cy="215280"/>
          </a:xfrm>
          <a:prstGeom prst="rect">
            <a:avLst/>
          </a:prstGeom>
          <a:noFill/>
          <a:ln w="0">
            <a:noFill/>
          </a:ln>
        </p:spPr>
        <p:txBody>
          <a:bodyPr lIns="90000" tIns="45000" rIns="90000" bIns="45000" anchor="ctr">
            <a:noAutofit/>
          </a:bodyPr>
          <a:lstStyle>
            <a:lvl1pPr algn="r">
              <a:lnSpc>
                <a:spcPct val="100000"/>
              </a:lnSpc>
              <a:buNone/>
              <a:defRPr lang="de-DE" sz="1200" b="0" i="1" strike="noStrike" spc="-1">
                <a:solidFill>
                  <a:srgbClr val="B2B2B2"/>
                </a:solidFill>
                <a:latin typeface="Open Sans ExtraBold"/>
                <a:ea typeface="Open Sans ExtraBold"/>
              </a:defRPr>
            </a:lvl1pPr>
          </a:lstStyle>
          <a:p>
            <a:pPr algn="r">
              <a:lnSpc>
                <a:spcPct val="100000"/>
              </a:lnSpc>
              <a:buNone/>
            </a:pPr>
            <a:fld id="{6E0122C4-EE6E-4510-A3C0-9799F7648822}" type="slidenum">
              <a:rPr lang="de-DE" sz="1200" i="0" strike="noStrike" spc="-1">
                <a:solidFill>
                  <a:srgbClr val="B2B2B2"/>
                </a:solidFill>
                <a:latin typeface="Open Sans" panose="020B0606030504020204" pitchFamily="34" charset="0"/>
                <a:ea typeface="Open Sans" panose="020B0606030504020204" pitchFamily="34" charset="0"/>
                <a:cs typeface="Open Sans" panose="020B0606030504020204" pitchFamily="34" charset="0"/>
              </a:rPr>
              <a:t>7</a:t>
            </a:fld>
            <a:endParaRPr lang="en-US" sz="1200" i="0" strike="noStrike" spc="-1">
              <a:latin typeface="Open Sans" panose="020B0606030504020204" pitchFamily="34" charset="0"/>
              <a:ea typeface="Open Sans" panose="020B0606030504020204" pitchFamily="34" charset="0"/>
              <a:cs typeface="Open Sans" panose="020B0606030504020204" pitchFamily="34" charset="0"/>
            </a:endParaRPr>
          </a:p>
        </p:txBody>
      </p:sp>
      <p:grpSp>
        <p:nvGrpSpPr>
          <p:cNvPr id="246" name="Gruppieren 7"/>
          <p:cNvGrpSpPr/>
          <p:nvPr/>
        </p:nvGrpSpPr>
        <p:grpSpPr>
          <a:xfrm>
            <a:off x="5197320" y="1144119"/>
            <a:ext cx="6557405" cy="3092760"/>
            <a:chOff x="4604400" y="1029725"/>
            <a:chExt cx="6557405" cy="3092760"/>
          </a:xfrm>
        </p:grpSpPr>
        <p:pic>
          <p:nvPicPr>
            <p:cNvPr id="247" name="Inhaltsplatzhalter 5"/>
            <p:cNvPicPr/>
            <p:nvPr/>
          </p:nvPicPr>
          <p:blipFill>
            <a:blip r:embed="rId4"/>
            <a:stretch/>
          </p:blipFill>
          <p:spPr>
            <a:xfrm>
              <a:off x="9567365" y="1029725"/>
              <a:ext cx="1594440" cy="3092760"/>
            </a:xfrm>
            <a:prstGeom prst="rect">
              <a:avLst/>
            </a:prstGeom>
            <a:ln w="0">
              <a:noFill/>
            </a:ln>
            <a:effectLst>
              <a:outerShdw blurRad="291960" dist="138988" dir="2700000" algn="tl" rotWithShape="0">
                <a:srgbClr val="333333">
                  <a:alpha val="65000"/>
                </a:srgbClr>
              </a:outerShdw>
            </a:effectLst>
          </p:spPr>
        </p:pic>
        <p:sp>
          <p:nvSpPr>
            <p:cNvPr id="248" name="Gerader Verbinder 10"/>
            <p:cNvSpPr/>
            <p:nvPr/>
          </p:nvSpPr>
          <p:spPr>
            <a:xfrm flipH="1" flipV="1">
              <a:off x="4604400" y="1235880"/>
              <a:ext cx="5079240" cy="370800"/>
            </a:xfrm>
            <a:prstGeom prst="line">
              <a:avLst/>
            </a:prstGeom>
            <a:ln w="76200">
              <a:solidFill>
                <a:srgbClr val="05668D"/>
              </a:solidFill>
              <a:headEnd type="triangle" w="med" len="med"/>
            </a:ln>
          </p:spPr>
          <p:style>
            <a:lnRef idx="1">
              <a:schemeClr val="accent1"/>
            </a:lnRef>
            <a:fillRef idx="0">
              <a:schemeClr val="accent1"/>
            </a:fillRef>
            <a:effectRef idx="0">
              <a:schemeClr val="accent1"/>
            </a:effectRef>
            <a:fontRef idx="minor"/>
          </p:style>
        </p:sp>
      </p:grpSp>
      <p:grpSp>
        <p:nvGrpSpPr>
          <p:cNvPr id="249" name="Gruppieren 35"/>
          <p:cNvGrpSpPr/>
          <p:nvPr/>
        </p:nvGrpSpPr>
        <p:grpSpPr>
          <a:xfrm>
            <a:off x="6994276" y="5085531"/>
            <a:ext cx="4825084" cy="1460699"/>
            <a:chOff x="6973476" y="4938174"/>
            <a:chExt cx="4825084" cy="1460699"/>
          </a:xfrm>
        </p:grpSpPr>
        <p:sp>
          <p:nvSpPr>
            <p:cNvPr id="250" name="Gerader Verbinder 11"/>
            <p:cNvSpPr/>
            <p:nvPr/>
          </p:nvSpPr>
          <p:spPr>
            <a:xfrm flipH="1">
              <a:off x="6973476" y="5569287"/>
              <a:ext cx="2195753" cy="829586"/>
            </a:xfrm>
            <a:prstGeom prst="line">
              <a:avLst/>
            </a:prstGeom>
            <a:ln w="76200">
              <a:solidFill>
                <a:srgbClr val="05668D"/>
              </a:solidFill>
              <a:headEnd type="triangle" w="med" len="med"/>
            </a:ln>
          </p:spPr>
          <p:style>
            <a:lnRef idx="1">
              <a:schemeClr val="accent1"/>
            </a:lnRef>
            <a:fillRef idx="0">
              <a:schemeClr val="accent1"/>
            </a:fillRef>
            <a:effectRef idx="0">
              <a:schemeClr val="accent1"/>
            </a:effectRef>
            <a:fontRef idx="minor"/>
          </p:style>
          <p:txBody>
            <a:bodyPr/>
            <a:lstStyle/>
            <a:p>
              <a:endParaRPr lang="de-DE" dirty="0">
                <a:latin typeface="Open Sans Light" pitchFamily="2" charset="0"/>
              </a:endParaRPr>
            </a:p>
          </p:txBody>
        </p:sp>
        <p:pic>
          <p:nvPicPr>
            <p:cNvPr id="251" name="Grafik 9"/>
            <p:cNvPicPr/>
            <p:nvPr/>
          </p:nvPicPr>
          <p:blipFill>
            <a:blip r:embed="rId5"/>
            <a:srcRect r="5373"/>
            <a:stretch/>
          </p:blipFill>
          <p:spPr>
            <a:xfrm>
              <a:off x="9237880" y="4938174"/>
              <a:ext cx="2560680" cy="1389240"/>
            </a:xfrm>
            <a:prstGeom prst="rect">
              <a:avLst/>
            </a:prstGeom>
            <a:ln w="0">
              <a:noFill/>
            </a:ln>
            <a:effectLst>
              <a:outerShdw blurRad="291960" dist="138988" dir="2700000" algn="tl" rotWithShape="0">
                <a:srgbClr val="333333">
                  <a:alpha val="65000"/>
                </a:srgbClr>
              </a:outerShdw>
            </a:effectLst>
          </p:spPr>
        </p:pic>
      </p:grpSp>
      <p:grpSp>
        <p:nvGrpSpPr>
          <p:cNvPr id="252" name="Gruppieren 34"/>
          <p:cNvGrpSpPr/>
          <p:nvPr/>
        </p:nvGrpSpPr>
        <p:grpSpPr>
          <a:xfrm>
            <a:off x="6033960" y="1846565"/>
            <a:ext cx="4025737" cy="3457275"/>
            <a:chOff x="5197320" y="1923206"/>
            <a:chExt cx="4025737" cy="3457275"/>
          </a:xfrm>
        </p:grpSpPr>
        <p:pic>
          <p:nvPicPr>
            <p:cNvPr id="253" name="Grafik 21"/>
            <p:cNvPicPr/>
            <p:nvPr/>
          </p:nvPicPr>
          <p:blipFill>
            <a:blip r:embed="rId6"/>
            <a:stretch/>
          </p:blipFill>
          <p:spPr>
            <a:xfrm>
              <a:off x="7320267" y="1923206"/>
              <a:ext cx="1108800" cy="680040"/>
            </a:xfrm>
            <a:prstGeom prst="rect">
              <a:avLst/>
            </a:prstGeom>
            <a:ln w="0">
              <a:noFill/>
            </a:ln>
            <a:effectLst>
              <a:outerShdw blurRad="291960" dist="138988" dir="2700000" algn="tl" rotWithShape="0">
                <a:srgbClr val="333333">
                  <a:alpha val="65000"/>
                </a:srgbClr>
              </a:outerShdw>
            </a:effectLst>
          </p:spPr>
        </p:pic>
        <p:sp>
          <p:nvSpPr>
            <p:cNvPr id="254" name="Gerader Verbinder 33"/>
            <p:cNvSpPr/>
            <p:nvPr/>
          </p:nvSpPr>
          <p:spPr>
            <a:xfrm flipH="1" flipV="1">
              <a:off x="5197320" y="2592360"/>
              <a:ext cx="1211400" cy="304560"/>
            </a:xfrm>
            <a:prstGeom prst="line">
              <a:avLst/>
            </a:prstGeom>
            <a:ln w="76200">
              <a:solidFill>
                <a:srgbClr val="05668D"/>
              </a:solidFill>
              <a:headEnd type="triangle" w="med" len="med"/>
            </a:ln>
          </p:spPr>
          <p:style>
            <a:lnRef idx="1">
              <a:schemeClr val="accent1"/>
            </a:lnRef>
            <a:fillRef idx="0">
              <a:schemeClr val="accent1"/>
            </a:fillRef>
            <a:effectRef idx="0">
              <a:schemeClr val="accent1"/>
            </a:effectRef>
            <a:fontRef idx="minor"/>
          </p:style>
        </p:sp>
        <p:grpSp>
          <p:nvGrpSpPr>
            <p:cNvPr id="255" name="Gruppieren 32"/>
            <p:cNvGrpSpPr/>
            <p:nvPr/>
          </p:nvGrpSpPr>
          <p:grpSpPr>
            <a:xfrm>
              <a:off x="6442423" y="2822040"/>
              <a:ext cx="2780634" cy="2558441"/>
              <a:chOff x="6442423" y="2822040"/>
              <a:chExt cx="2780634" cy="2558441"/>
            </a:xfrm>
          </p:grpSpPr>
          <p:pic>
            <p:nvPicPr>
              <p:cNvPr id="256" name="Grafik 13"/>
              <p:cNvPicPr/>
              <p:nvPr/>
            </p:nvPicPr>
            <p:blipFill>
              <a:blip r:embed="rId7"/>
              <a:stretch/>
            </p:blipFill>
            <p:spPr>
              <a:xfrm>
                <a:off x="8404777" y="4707113"/>
                <a:ext cx="818280" cy="354960"/>
              </a:xfrm>
              <a:prstGeom prst="rect">
                <a:avLst/>
              </a:prstGeom>
              <a:ln w="0">
                <a:noFill/>
              </a:ln>
            </p:spPr>
          </p:pic>
          <p:pic>
            <p:nvPicPr>
              <p:cNvPr id="257" name="Grafik 12"/>
              <p:cNvPicPr/>
              <p:nvPr/>
            </p:nvPicPr>
            <p:blipFill>
              <a:blip r:embed="rId8"/>
              <a:stretch/>
            </p:blipFill>
            <p:spPr>
              <a:xfrm>
                <a:off x="7560121" y="3431540"/>
                <a:ext cx="899486" cy="346966"/>
              </a:xfrm>
              <a:prstGeom prst="rect">
                <a:avLst/>
              </a:prstGeom>
              <a:ln w="0">
                <a:noFill/>
              </a:ln>
            </p:spPr>
          </p:pic>
          <p:pic>
            <p:nvPicPr>
              <p:cNvPr id="258" name="Grafik 17"/>
              <p:cNvPicPr/>
              <p:nvPr/>
            </p:nvPicPr>
            <p:blipFill>
              <a:blip r:embed="rId9"/>
              <a:stretch/>
            </p:blipFill>
            <p:spPr>
              <a:xfrm>
                <a:off x="6442423" y="3412820"/>
                <a:ext cx="1284840" cy="765360"/>
              </a:xfrm>
              <a:prstGeom prst="rect">
                <a:avLst/>
              </a:prstGeom>
              <a:ln w="0">
                <a:noFill/>
              </a:ln>
            </p:spPr>
          </p:pic>
          <p:pic>
            <p:nvPicPr>
              <p:cNvPr id="259" name="Grafik 18"/>
              <p:cNvPicPr/>
              <p:nvPr/>
            </p:nvPicPr>
            <p:blipFill>
              <a:blip r:embed="rId10"/>
              <a:stretch/>
            </p:blipFill>
            <p:spPr>
              <a:xfrm>
                <a:off x="6543000" y="2822040"/>
                <a:ext cx="1339560" cy="551520"/>
              </a:xfrm>
              <a:prstGeom prst="rect">
                <a:avLst/>
              </a:prstGeom>
              <a:ln w="0">
                <a:noFill/>
              </a:ln>
            </p:spPr>
          </p:pic>
          <p:pic>
            <p:nvPicPr>
              <p:cNvPr id="260" name="Grafik 4"/>
              <p:cNvPicPr/>
              <p:nvPr/>
            </p:nvPicPr>
            <p:blipFill>
              <a:blip r:embed="rId11"/>
              <a:stretch/>
            </p:blipFill>
            <p:spPr>
              <a:xfrm>
                <a:off x="6588790" y="4264423"/>
                <a:ext cx="1180080" cy="347400"/>
              </a:xfrm>
              <a:prstGeom prst="rect">
                <a:avLst/>
              </a:prstGeom>
              <a:ln w="0">
                <a:noFill/>
              </a:ln>
            </p:spPr>
          </p:pic>
          <p:pic>
            <p:nvPicPr>
              <p:cNvPr id="261" name="Grafik 14"/>
              <p:cNvPicPr/>
              <p:nvPr/>
            </p:nvPicPr>
            <p:blipFill>
              <a:blip r:embed="rId12"/>
              <a:stretch/>
            </p:blipFill>
            <p:spPr>
              <a:xfrm>
                <a:off x="6586365" y="4855601"/>
                <a:ext cx="1060560" cy="524880"/>
              </a:xfrm>
              <a:prstGeom prst="rect">
                <a:avLst/>
              </a:prstGeom>
              <a:ln w="0">
                <a:noFill/>
              </a:ln>
            </p:spPr>
          </p:pic>
          <p:pic>
            <p:nvPicPr>
              <p:cNvPr id="262" name="Grafik 15"/>
              <p:cNvPicPr/>
              <p:nvPr/>
            </p:nvPicPr>
            <p:blipFill>
              <a:blip r:embed="rId13"/>
              <a:stretch/>
            </p:blipFill>
            <p:spPr>
              <a:xfrm>
                <a:off x="7707250" y="4746783"/>
                <a:ext cx="646140" cy="613941"/>
              </a:xfrm>
              <a:prstGeom prst="rect">
                <a:avLst/>
              </a:prstGeom>
              <a:ln w="0">
                <a:noFill/>
              </a:ln>
            </p:spPr>
          </p:pic>
          <p:pic>
            <p:nvPicPr>
              <p:cNvPr id="263" name="Picture 6" descr="EPOS - European Plate Observing System: GFZ"/>
              <p:cNvPicPr/>
              <p:nvPr/>
            </p:nvPicPr>
            <p:blipFill>
              <a:blip r:embed="rId14"/>
              <a:stretch/>
            </p:blipFill>
            <p:spPr>
              <a:xfrm>
                <a:off x="7942347" y="3965309"/>
                <a:ext cx="486720" cy="307080"/>
              </a:xfrm>
              <a:prstGeom prst="rect">
                <a:avLst/>
              </a:prstGeom>
              <a:ln w="0">
                <a:noFill/>
              </a:ln>
            </p:spPr>
          </p:pic>
          <p:pic>
            <p:nvPicPr>
              <p:cNvPr id="264" name="Grafik 25"/>
              <p:cNvPicPr/>
              <p:nvPr/>
            </p:nvPicPr>
            <p:blipFill>
              <a:blip r:embed="rId15"/>
              <a:stretch/>
            </p:blipFill>
            <p:spPr>
              <a:xfrm>
                <a:off x="8093007" y="2877528"/>
                <a:ext cx="1065772" cy="410141"/>
              </a:xfrm>
              <a:prstGeom prst="rect">
                <a:avLst/>
              </a:prstGeom>
              <a:ln w="0">
                <a:noFill/>
              </a:ln>
            </p:spPr>
          </p:pic>
          <p:pic>
            <p:nvPicPr>
              <p:cNvPr id="265" name="Grafik 4"/>
              <p:cNvPicPr/>
              <p:nvPr/>
            </p:nvPicPr>
            <p:blipFill>
              <a:blip r:embed="rId16"/>
              <a:stretch/>
            </p:blipFill>
            <p:spPr>
              <a:xfrm>
                <a:off x="8253653" y="4321659"/>
                <a:ext cx="744480" cy="297360"/>
              </a:xfrm>
              <a:prstGeom prst="rect">
                <a:avLst/>
              </a:prstGeom>
              <a:ln w="0">
                <a:noFill/>
              </a:ln>
            </p:spPr>
          </p:pic>
          <p:pic>
            <p:nvPicPr>
              <p:cNvPr id="266" name="Grafik 27"/>
              <p:cNvPicPr/>
              <p:nvPr/>
            </p:nvPicPr>
            <p:blipFill>
              <a:blip r:embed="rId17"/>
              <a:stretch/>
            </p:blipFill>
            <p:spPr>
              <a:xfrm>
                <a:off x="8570179" y="3524763"/>
                <a:ext cx="588600" cy="479520"/>
              </a:xfrm>
              <a:prstGeom prst="rect">
                <a:avLst/>
              </a:prstGeom>
              <a:ln w="0">
                <a:noFill/>
              </a:ln>
            </p:spPr>
          </p:pic>
        </p:gr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Textfeld 39"/>
          <p:cNvSpPr/>
          <p:nvPr/>
        </p:nvSpPr>
        <p:spPr>
          <a:xfrm>
            <a:off x="7615003" y="6150680"/>
            <a:ext cx="4543600" cy="306323"/>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r">
              <a:lnSpc>
                <a:spcPct val="100000"/>
              </a:lnSpc>
              <a:buNone/>
            </a:pPr>
            <a:r>
              <a:rPr lang="de-DE" sz="1400" u="sng" strike="noStrike" spc="-1" dirty="0">
                <a:solidFill>
                  <a:srgbClr val="05668D"/>
                </a:solidFill>
                <a:uFillTx/>
                <a:latin typeface="Open Sans" panose="020B0606030504020204" pitchFamily="34" charset="0"/>
                <a:ea typeface="Open Sans" panose="020B0606030504020204" pitchFamily="34" charset="0"/>
                <a:cs typeface="Open Sans" panose="020B0606030504020204" pitchFamily="34" charset="0"/>
                <a:hlinkClick r:id="rId3"/>
              </a:rPr>
              <a:t>https://onestop4all.nfdi4earth.de/</a:t>
            </a:r>
            <a:r>
              <a:rPr lang="de-DE" sz="140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endParaRPr lang="en-US" sz="1400" strike="noStrike" spc="-1" dirty="0">
              <a:latin typeface="Open Sans" panose="020B0606030504020204" pitchFamily="34" charset="0"/>
              <a:ea typeface="Open Sans" panose="020B0606030504020204" pitchFamily="34" charset="0"/>
              <a:cs typeface="Open Sans" panose="020B0606030504020204" pitchFamily="34" charset="0"/>
            </a:endParaRPr>
          </a:p>
        </p:txBody>
      </p:sp>
      <p:pic>
        <p:nvPicPr>
          <p:cNvPr id="267" name="Grafik 37" descr="Ein Bild, das Text, Website, Webseite, Software enthält.&#10;&#10;KI-generierte Inhalte können fehlerhaft sein."/>
          <p:cNvPicPr/>
          <p:nvPr/>
        </p:nvPicPr>
        <p:blipFill>
          <a:blip r:embed="rId4"/>
          <a:stretch/>
        </p:blipFill>
        <p:spPr>
          <a:xfrm>
            <a:off x="7262280" y="861412"/>
            <a:ext cx="4929120" cy="2842200"/>
          </a:xfrm>
          <a:prstGeom prst="rect">
            <a:avLst/>
          </a:prstGeom>
          <a:ln w="0">
            <a:noFill/>
          </a:ln>
          <a:effectLst>
            <a:outerShdw blurRad="291960" dist="138988" dir="2700000" algn="tl" rotWithShape="0">
              <a:srgbClr val="333333">
                <a:alpha val="65000"/>
              </a:srgbClr>
            </a:outerShdw>
          </a:effectLst>
        </p:spPr>
      </p:pic>
      <p:pic>
        <p:nvPicPr>
          <p:cNvPr id="268" name="Inhaltsplatzhalter 1"/>
          <p:cNvPicPr/>
          <p:nvPr/>
        </p:nvPicPr>
        <p:blipFill>
          <a:blip r:embed="rId5"/>
          <a:stretch/>
        </p:blipFill>
        <p:spPr>
          <a:xfrm>
            <a:off x="6905277" y="301601"/>
            <a:ext cx="1803294" cy="1113542"/>
          </a:xfrm>
          <a:prstGeom prst="rect">
            <a:avLst/>
          </a:prstGeom>
          <a:ln w="0">
            <a:noFill/>
          </a:ln>
          <a:effectLst>
            <a:outerShdw blurRad="291960" dist="138988" dir="2700000" algn="tl" rotWithShape="0">
              <a:srgbClr val="333333">
                <a:alpha val="65000"/>
              </a:srgbClr>
            </a:outerShdw>
          </a:effectLst>
        </p:spPr>
      </p:pic>
      <p:sp>
        <p:nvSpPr>
          <p:cNvPr id="269" name="PlaceHolder 1"/>
          <p:cNvSpPr>
            <a:spLocks noGrp="1"/>
          </p:cNvSpPr>
          <p:nvPr>
            <p:ph type="title"/>
          </p:nvPr>
        </p:nvSpPr>
        <p:spPr>
          <a:xfrm>
            <a:off x="533520" y="365040"/>
            <a:ext cx="11178000" cy="472320"/>
          </a:xfrm>
          <a:prstGeom prst="rect">
            <a:avLst/>
          </a:prstGeom>
          <a:noFill/>
          <a:ln w="0">
            <a:noFill/>
          </a:ln>
        </p:spPr>
        <p:txBody>
          <a:bodyPr lIns="90000" tIns="45000" rIns="90000" bIns="45000" anchor="ctr">
            <a:noAutofit/>
          </a:bodyPr>
          <a:lstStyle/>
          <a:p>
            <a:pPr>
              <a:lnSpc>
                <a:spcPct val="110000"/>
              </a:lnSpc>
              <a:buNone/>
            </a:pPr>
            <a:r>
              <a:rPr lang="de-DE" sz="2800" b="1" strike="noStrike" spc="-1" dirty="0">
                <a:solidFill>
                  <a:srgbClr val="05668D"/>
                </a:solidFill>
                <a:latin typeface="Open Sans Extrabold"/>
                <a:ea typeface="Open Sans Extrabold"/>
              </a:rPr>
              <a:t>OneStop4All</a:t>
            </a:r>
            <a:endParaRPr lang="en-US" sz="2800" strike="noStrike" spc="-1" dirty="0"/>
          </a:p>
        </p:txBody>
      </p:sp>
      <p:sp>
        <p:nvSpPr>
          <p:cNvPr id="270" name="PlaceHolder 2"/>
          <p:cNvSpPr>
            <a:spLocks noGrp="1"/>
          </p:cNvSpPr>
          <p:nvPr>
            <p:ph type="sldNum" idx="8"/>
          </p:nvPr>
        </p:nvSpPr>
        <p:spPr>
          <a:xfrm>
            <a:off x="8968680" y="6504480"/>
            <a:ext cx="2742480" cy="215280"/>
          </a:xfrm>
          <a:prstGeom prst="rect">
            <a:avLst/>
          </a:prstGeom>
          <a:noFill/>
          <a:ln w="0">
            <a:noFill/>
          </a:ln>
        </p:spPr>
        <p:txBody>
          <a:bodyPr lIns="90000" tIns="45000" rIns="90000" bIns="45000" anchor="ctr">
            <a:noAutofit/>
          </a:bodyPr>
          <a:lstStyle>
            <a:lvl1pPr algn="r">
              <a:lnSpc>
                <a:spcPct val="100000"/>
              </a:lnSpc>
              <a:buNone/>
              <a:defRPr lang="de-DE" sz="1200" b="0" i="1" strike="noStrike" spc="-1">
                <a:solidFill>
                  <a:srgbClr val="C8C8C8"/>
                </a:solidFill>
                <a:latin typeface="Open Sans Light"/>
                <a:ea typeface="Open Sans Light"/>
              </a:defRPr>
            </a:lvl1pPr>
          </a:lstStyle>
          <a:p>
            <a:pPr algn="r">
              <a:lnSpc>
                <a:spcPct val="100000"/>
              </a:lnSpc>
              <a:buNone/>
            </a:pPr>
            <a:fld id="{08D8C65B-2FCE-4072-AF6A-3FA9B99FF4C7}" type="slidenum">
              <a:rPr lang="de-DE" sz="1200" i="0" strike="noStrike" spc="-1">
                <a:solidFill>
                  <a:srgbClr val="C8C8C8"/>
                </a:solidFill>
                <a:latin typeface="Open Sans" panose="020B0606030504020204" pitchFamily="34" charset="0"/>
                <a:ea typeface="Open Sans" panose="020B0606030504020204" pitchFamily="34" charset="0"/>
                <a:cs typeface="Open Sans" panose="020B0606030504020204" pitchFamily="34" charset="0"/>
              </a:rPr>
              <a:t>8</a:t>
            </a:fld>
            <a:endParaRPr lang="en-US" sz="1200" i="0" strike="noStrike" spc="-1" dirty="0">
              <a:latin typeface="Open Sans" panose="020B0606030504020204" pitchFamily="34" charset="0"/>
              <a:ea typeface="Open Sans" panose="020B0606030504020204" pitchFamily="34" charset="0"/>
              <a:cs typeface="Open Sans" panose="020B0606030504020204" pitchFamily="34" charset="0"/>
            </a:endParaRPr>
          </a:p>
        </p:txBody>
      </p:sp>
      <p:sp>
        <p:nvSpPr>
          <p:cNvPr id="271" name="PlaceHolder 3"/>
          <p:cNvSpPr>
            <a:spLocks noGrp="1"/>
          </p:cNvSpPr>
          <p:nvPr>
            <p:ph/>
          </p:nvPr>
        </p:nvSpPr>
        <p:spPr>
          <a:xfrm>
            <a:off x="533520" y="1062000"/>
            <a:ext cx="6257880" cy="3130200"/>
          </a:xfrm>
          <a:prstGeom prst="rect">
            <a:avLst/>
          </a:prstGeom>
          <a:noFill/>
          <a:ln w="0">
            <a:noFill/>
          </a:ln>
        </p:spPr>
        <p:txBody>
          <a:bodyPr lIns="90000" tIns="45000" rIns="90000" bIns="45000" anchor="t">
            <a:noAutofit/>
          </a:bodyPr>
          <a:lstStyle/>
          <a:p>
            <a:pPr marL="360720" indent="-301680">
              <a:lnSpc>
                <a:spcPct val="114000"/>
              </a:lnSpc>
              <a:spcBef>
                <a:spcPts val="2001"/>
              </a:spcBef>
              <a:buClr>
                <a:srgbClr val="05668D"/>
              </a:buClr>
              <a:buFont typeface="Wingdings" charset="2"/>
              <a:buChar char=""/>
            </a:pPr>
            <a:r>
              <a:rPr lang="en-US" sz="22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Community Portal</a:t>
            </a:r>
            <a:r>
              <a:rPr lang="en-US" sz="22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developed in a user-centered design process with the Earth System </a:t>
            </a:r>
            <a:r>
              <a:rPr lang="en-US" sz="2200"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S</a:t>
            </a:r>
            <a:r>
              <a:rPr lang="en-US" sz="22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ciences community</a:t>
            </a:r>
          </a:p>
          <a:p>
            <a:pPr marL="360720" indent="-301680">
              <a:lnSpc>
                <a:spcPct val="114000"/>
              </a:lnSpc>
              <a:spcBef>
                <a:spcPts val="2001"/>
              </a:spcBef>
              <a:buClr>
                <a:srgbClr val="05668D"/>
              </a:buClr>
              <a:buFont typeface="Wingdings" charset="2"/>
              <a:buChar char=""/>
            </a:pPr>
            <a:r>
              <a:rPr lang="en-US" sz="22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Entry point to community </a:t>
            </a:r>
            <a:r>
              <a:rPr lang="en-US" sz="22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resources and NFDI4Earth-developed services</a:t>
            </a:r>
          </a:p>
          <a:p>
            <a:pPr marL="360720" indent="-301680">
              <a:lnSpc>
                <a:spcPct val="114000"/>
              </a:lnSpc>
              <a:spcBef>
                <a:spcPts val="2001"/>
              </a:spcBef>
              <a:buClr>
                <a:srgbClr val="05668D"/>
              </a:buClr>
              <a:buFont typeface="Wingdings" charset="2"/>
              <a:buChar char=""/>
            </a:pPr>
            <a:r>
              <a:rPr lang="en-US" sz="22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Guided tours</a:t>
            </a:r>
            <a:r>
              <a:rPr lang="en-US" sz="22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and </a:t>
            </a:r>
            <a:r>
              <a:rPr lang="en-US" sz="22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curated information</a:t>
            </a:r>
          </a:p>
        </p:txBody>
      </p:sp>
      <p:pic>
        <p:nvPicPr>
          <p:cNvPr id="272" name="Grafik 38"/>
          <p:cNvPicPr/>
          <p:nvPr/>
        </p:nvPicPr>
        <p:blipFill>
          <a:blip r:embed="rId6"/>
          <a:stretch/>
        </p:blipFill>
        <p:spPr>
          <a:xfrm>
            <a:off x="6799070" y="2884022"/>
            <a:ext cx="5172480" cy="1367280"/>
          </a:xfrm>
          <a:prstGeom prst="rect">
            <a:avLst/>
          </a:prstGeom>
          <a:ln w="0">
            <a:noFill/>
          </a:ln>
          <a:effectLst>
            <a:outerShdw blurRad="291960" dist="138988" dir="2700000" algn="tl" rotWithShape="0">
              <a:srgbClr val="333333">
                <a:alpha val="65000"/>
              </a:srgbClr>
            </a:outerShdw>
          </a:effectLst>
        </p:spPr>
      </p:pic>
      <p:pic>
        <p:nvPicPr>
          <p:cNvPr id="273" name="Grafik 39"/>
          <p:cNvPicPr/>
          <p:nvPr/>
        </p:nvPicPr>
        <p:blipFill>
          <a:blip r:embed="rId7"/>
          <a:srcRect b="6170"/>
          <a:stretch>
            <a:fillRect/>
          </a:stretch>
        </p:blipFill>
        <p:spPr>
          <a:xfrm>
            <a:off x="8012125" y="3892554"/>
            <a:ext cx="4196520" cy="2180426"/>
          </a:xfrm>
          <a:prstGeom prst="rect">
            <a:avLst/>
          </a:prstGeom>
          <a:ln w="0">
            <a:noFill/>
          </a:ln>
          <a:effectLst>
            <a:outerShdw blurRad="291960" dist="138988" dir="2700000" algn="tl" rotWithShape="0">
              <a:srgbClr val="333333">
                <a:alpha val="65000"/>
              </a:srgbClr>
            </a:outerShdw>
          </a:effectLst>
        </p:spPr>
      </p:pic>
      <p:sp>
        <p:nvSpPr>
          <p:cNvPr id="275" name="Textfeld 24"/>
          <p:cNvSpPr/>
          <p:nvPr/>
        </p:nvSpPr>
        <p:spPr>
          <a:xfrm>
            <a:off x="340578" y="4599000"/>
            <a:ext cx="210708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a:t>
            </a:r>
            <a:r>
              <a:rPr lang="en-US" b="1"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800k</a:t>
            </a:r>
            <a:r>
              <a:rPr lang="en-US" sz="18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a:t>
            </a:r>
            <a:r>
              <a:rPr lang="en-US" sz="18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a:t>
            </a:r>
          </a:p>
          <a:p>
            <a:pPr algn="ctr">
              <a:lnSpc>
                <a:spcPct val="100000"/>
              </a:lnSpc>
              <a:buNone/>
            </a:pPr>
            <a:r>
              <a:rPr lang="en-US" sz="18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Datasets</a:t>
            </a:r>
          </a:p>
        </p:txBody>
      </p:sp>
      <p:sp>
        <p:nvSpPr>
          <p:cNvPr id="276" name="Textfeld 33"/>
          <p:cNvSpPr/>
          <p:nvPr/>
        </p:nvSpPr>
        <p:spPr>
          <a:xfrm>
            <a:off x="2082768" y="4595040"/>
            <a:ext cx="210708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b="1"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a:t>
            </a:r>
            <a:r>
              <a:rPr lang="en-US" sz="18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150+</a:t>
            </a:r>
          </a:p>
          <a:p>
            <a:pPr algn="ctr">
              <a:lnSpc>
                <a:spcPct val="100000"/>
              </a:lnSpc>
              <a:buNone/>
            </a:pPr>
            <a:r>
              <a:rPr lang="en-US" sz="18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Repositories</a:t>
            </a:r>
          </a:p>
        </p:txBody>
      </p:sp>
      <p:sp>
        <p:nvSpPr>
          <p:cNvPr id="277" name="Textfeld 34"/>
          <p:cNvSpPr/>
          <p:nvPr/>
        </p:nvSpPr>
        <p:spPr>
          <a:xfrm>
            <a:off x="-33363" y="5674905"/>
            <a:ext cx="1824480" cy="9218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a:t>
            </a:r>
            <a:r>
              <a:rPr lang="en-US" sz="18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500+</a:t>
            </a:r>
          </a:p>
          <a:p>
            <a:pPr algn="ctr">
              <a:lnSpc>
                <a:spcPct val="100000"/>
              </a:lnSpc>
              <a:buNone/>
            </a:pPr>
            <a:r>
              <a:rPr lang="en-US" sz="18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Learning Resources</a:t>
            </a:r>
          </a:p>
        </p:txBody>
      </p:sp>
      <p:sp>
        <p:nvSpPr>
          <p:cNvPr id="278" name="Textfeld 35"/>
          <p:cNvSpPr/>
          <p:nvPr/>
        </p:nvSpPr>
        <p:spPr>
          <a:xfrm>
            <a:off x="3182517" y="5674905"/>
            <a:ext cx="2107080" cy="9218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140+</a:t>
            </a:r>
          </a:p>
          <a:p>
            <a:pPr algn="ctr">
              <a:lnSpc>
                <a:spcPct val="100000"/>
              </a:lnSpc>
              <a:buNone/>
            </a:pPr>
            <a:r>
              <a:rPr lang="en-US" sz="18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Handbook Articles</a:t>
            </a:r>
          </a:p>
        </p:txBody>
      </p:sp>
      <p:sp>
        <p:nvSpPr>
          <p:cNvPr id="279" name="Textfeld 36"/>
          <p:cNvSpPr/>
          <p:nvPr/>
        </p:nvSpPr>
        <p:spPr>
          <a:xfrm>
            <a:off x="1654677" y="5674905"/>
            <a:ext cx="1639080" cy="9218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a:t>
            </a:r>
            <a:r>
              <a:rPr lang="en-US" sz="18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150+</a:t>
            </a:r>
          </a:p>
          <a:p>
            <a:pPr algn="ctr">
              <a:lnSpc>
                <a:spcPct val="100000"/>
              </a:lnSpc>
              <a:buNone/>
            </a:pPr>
            <a:r>
              <a:rPr lang="en-US" sz="18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Tools </a:t>
            </a:r>
            <a:br>
              <a:rPr sz="1800" dirty="0">
                <a:solidFill>
                  <a:srgbClr val="07658D"/>
                </a:solidFill>
                <a:latin typeface="Open Sans" panose="020B0606030504020204" pitchFamily="34" charset="0"/>
                <a:ea typeface="Open Sans" panose="020B0606030504020204" pitchFamily="34" charset="0"/>
                <a:cs typeface="Open Sans" panose="020B0606030504020204" pitchFamily="34" charset="0"/>
              </a:rPr>
            </a:br>
            <a:r>
              <a:rPr lang="en-US" sz="18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&amp; Software</a:t>
            </a:r>
          </a:p>
        </p:txBody>
      </p:sp>
      <p:sp>
        <p:nvSpPr>
          <p:cNvPr id="280" name="Textfeld 37"/>
          <p:cNvSpPr/>
          <p:nvPr/>
        </p:nvSpPr>
        <p:spPr>
          <a:xfrm>
            <a:off x="3898440" y="4584960"/>
            <a:ext cx="239076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a:t>
            </a:r>
            <a:r>
              <a:rPr lang="en-US" sz="18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400k+ </a:t>
            </a:r>
          </a:p>
          <a:p>
            <a:pPr algn="ctr">
              <a:lnSpc>
                <a:spcPct val="100000"/>
              </a:lnSpc>
              <a:buNone/>
            </a:pPr>
            <a:r>
              <a:rPr lang="en-US" sz="18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(Data) Services</a:t>
            </a:r>
          </a:p>
        </p:txBody>
      </p:sp>
      <p:sp>
        <p:nvSpPr>
          <p:cNvPr id="288" name="Textfeld 38"/>
          <p:cNvSpPr/>
          <p:nvPr/>
        </p:nvSpPr>
        <p:spPr>
          <a:xfrm>
            <a:off x="4798197" y="5670225"/>
            <a:ext cx="210708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a:t>
            </a:r>
            <a:r>
              <a:rPr lang="en-US" sz="18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90+</a:t>
            </a:r>
          </a:p>
          <a:p>
            <a:pPr algn="ctr">
              <a:lnSpc>
                <a:spcPct val="100000"/>
              </a:lnSpc>
              <a:buNone/>
            </a:pPr>
            <a:r>
              <a:rPr lang="en-US" sz="18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Standards</a:t>
            </a:r>
          </a:p>
        </p:txBody>
      </p:sp>
      <p:pic>
        <p:nvPicPr>
          <p:cNvPr id="2" name="Grafik 1">
            <a:extLst>
              <a:ext uri="{FF2B5EF4-FFF2-40B4-BE49-F238E27FC236}">
                <a16:creationId xmlns:a16="http://schemas.microsoft.com/office/drawing/2014/main" id="{0C9F30CF-3D7C-D471-F888-CE5BEE44361D}"/>
              </a:ext>
            </a:extLst>
          </p:cNvPr>
          <p:cNvPicPr>
            <a:picLocks noChangeAspect="1"/>
          </p:cNvPicPr>
          <p:nvPr/>
        </p:nvPicPr>
        <p:blipFill rotWithShape="1">
          <a:blip r:embed="rId8" cstate="hqprint">
            <a:clrChange>
              <a:clrFrom>
                <a:srgbClr val="EEFAFB"/>
              </a:clrFrom>
              <a:clrTo>
                <a:srgbClr val="EEFAFB">
                  <a:alpha val="0"/>
                </a:srgbClr>
              </a:clrTo>
            </a:clrChange>
            <a:extLst>
              <a:ext uri="{28A0092B-C50C-407E-A947-70E740481C1C}">
                <a14:useLocalDpi xmlns:a14="http://schemas.microsoft.com/office/drawing/2010/main"/>
              </a:ext>
            </a:extLst>
          </a:blip>
          <a:srcRect/>
          <a:stretch/>
        </p:blipFill>
        <p:spPr>
          <a:xfrm>
            <a:off x="4382912" y="4303299"/>
            <a:ext cx="679557" cy="612000"/>
          </a:xfrm>
          <a:prstGeom prst="rect">
            <a:avLst/>
          </a:prstGeom>
        </p:spPr>
      </p:pic>
      <p:pic>
        <p:nvPicPr>
          <p:cNvPr id="3" name="Grafik 2">
            <a:extLst>
              <a:ext uri="{FF2B5EF4-FFF2-40B4-BE49-F238E27FC236}">
                <a16:creationId xmlns:a16="http://schemas.microsoft.com/office/drawing/2014/main" id="{3D11CC6F-AB99-2888-FA1F-6E186394ED1E}"/>
              </a:ext>
            </a:extLst>
          </p:cNvPr>
          <p:cNvPicPr>
            <a:picLocks noChangeAspect="1"/>
          </p:cNvPicPr>
          <p:nvPr/>
        </p:nvPicPr>
        <p:blipFill rotWithShape="1">
          <a:blip r:embed="rId9" cstate="hqprint">
            <a:clrChange>
              <a:clrFrom>
                <a:srgbClr val="EEFAFB"/>
              </a:clrFrom>
              <a:clrTo>
                <a:srgbClr val="EEFAFB">
                  <a:alpha val="0"/>
                </a:srgbClr>
              </a:clrTo>
            </a:clrChange>
            <a:extLst>
              <a:ext uri="{28A0092B-C50C-407E-A947-70E740481C1C}">
                <a14:useLocalDpi xmlns:a14="http://schemas.microsoft.com/office/drawing/2010/main"/>
              </a:ext>
            </a:extLst>
          </a:blip>
          <a:srcRect/>
          <a:stretch/>
        </p:blipFill>
        <p:spPr>
          <a:xfrm>
            <a:off x="2519816" y="4307646"/>
            <a:ext cx="658157" cy="609972"/>
          </a:xfrm>
          <a:prstGeom prst="rect">
            <a:avLst/>
          </a:prstGeom>
        </p:spPr>
      </p:pic>
      <p:pic>
        <p:nvPicPr>
          <p:cNvPr id="4" name="Grafik 3">
            <a:extLst>
              <a:ext uri="{FF2B5EF4-FFF2-40B4-BE49-F238E27FC236}">
                <a16:creationId xmlns:a16="http://schemas.microsoft.com/office/drawing/2014/main" id="{533D16A3-2747-2379-90F5-D5FE1412C0EB}"/>
              </a:ext>
            </a:extLst>
          </p:cNvPr>
          <p:cNvPicPr>
            <a:picLocks noChangeAspect="1"/>
          </p:cNvPicPr>
          <p:nvPr/>
        </p:nvPicPr>
        <p:blipFill rotWithShape="1">
          <a:blip r:embed="rId10" cstate="hqprint">
            <a:clrChange>
              <a:clrFrom>
                <a:srgbClr val="EEFAFB"/>
              </a:clrFrom>
              <a:clrTo>
                <a:srgbClr val="EEFAFB">
                  <a:alpha val="0"/>
                </a:srgbClr>
              </a:clrTo>
            </a:clrChange>
            <a:extLst>
              <a:ext uri="{28A0092B-C50C-407E-A947-70E740481C1C}">
                <a14:useLocalDpi xmlns:a14="http://schemas.microsoft.com/office/drawing/2010/main"/>
              </a:ext>
            </a:extLst>
          </a:blip>
          <a:srcRect/>
          <a:stretch/>
        </p:blipFill>
        <p:spPr>
          <a:xfrm>
            <a:off x="910518" y="4331121"/>
            <a:ext cx="613324" cy="609972"/>
          </a:xfrm>
          <a:prstGeom prst="rect">
            <a:avLst/>
          </a:prstGeom>
        </p:spPr>
      </p:pic>
      <p:pic>
        <p:nvPicPr>
          <p:cNvPr id="5" name="Grafik 4">
            <a:extLst>
              <a:ext uri="{FF2B5EF4-FFF2-40B4-BE49-F238E27FC236}">
                <a16:creationId xmlns:a16="http://schemas.microsoft.com/office/drawing/2014/main" id="{65AEC364-D9AF-0D86-5C62-32E66C62338F}"/>
              </a:ext>
            </a:extLst>
          </p:cNvPr>
          <p:cNvPicPr>
            <a:picLocks noChangeAspect="1"/>
          </p:cNvPicPr>
          <p:nvPr/>
        </p:nvPicPr>
        <p:blipFill>
          <a:blip r:embed="rId11">
            <a:clrChange>
              <a:clrFrom>
                <a:srgbClr val="EEFAFB"/>
              </a:clrFrom>
              <a:clrTo>
                <a:srgbClr val="EEFAFB">
                  <a:alpha val="0"/>
                </a:srgbClr>
              </a:clrTo>
            </a:clrChange>
          </a:blip>
          <a:stretch>
            <a:fillRect/>
          </a:stretch>
        </p:blipFill>
        <p:spPr>
          <a:xfrm>
            <a:off x="3589176" y="5335575"/>
            <a:ext cx="891368" cy="648000"/>
          </a:xfrm>
          <a:prstGeom prst="rect">
            <a:avLst/>
          </a:prstGeom>
        </p:spPr>
      </p:pic>
      <p:pic>
        <p:nvPicPr>
          <p:cNvPr id="6" name="Grafik 5">
            <a:extLst>
              <a:ext uri="{FF2B5EF4-FFF2-40B4-BE49-F238E27FC236}">
                <a16:creationId xmlns:a16="http://schemas.microsoft.com/office/drawing/2014/main" id="{991D6E9D-8583-319A-0973-4F3FA1E5B64D}"/>
              </a:ext>
            </a:extLst>
          </p:cNvPr>
          <p:cNvPicPr>
            <a:picLocks noChangeAspect="1"/>
          </p:cNvPicPr>
          <p:nvPr/>
        </p:nvPicPr>
        <p:blipFill>
          <a:blip r:embed="rId12"/>
          <a:stretch>
            <a:fillRect/>
          </a:stretch>
        </p:blipFill>
        <p:spPr>
          <a:xfrm>
            <a:off x="5347552" y="5335575"/>
            <a:ext cx="612000" cy="612000"/>
          </a:xfrm>
          <a:prstGeom prst="rect">
            <a:avLst/>
          </a:prstGeom>
        </p:spPr>
      </p:pic>
      <p:pic>
        <p:nvPicPr>
          <p:cNvPr id="7" name="Grafik 6">
            <a:extLst>
              <a:ext uri="{FF2B5EF4-FFF2-40B4-BE49-F238E27FC236}">
                <a16:creationId xmlns:a16="http://schemas.microsoft.com/office/drawing/2014/main" id="{8CC9C614-BB05-7B08-126D-640B4ECCE510}"/>
              </a:ext>
            </a:extLst>
          </p:cNvPr>
          <p:cNvPicPr>
            <a:picLocks noChangeAspect="1"/>
          </p:cNvPicPr>
          <p:nvPr/>
        </p:nvPicPr>
        <p:blipFill>
          <a:blip r:embed="rId13">
            <a:clrChange>
              <a:clrFrom>
                <a:srgbClr val="EEFAFB"/>
              </a:clrFrom>
              <a:clrTo>
                <a:srgbClr val="EEFAFB">
                  <a:alpha val="0"/>
                </a:srgbClr>
              </a:clrTo>
            </a:clrChange>
          </a:blip>
          <a:stretch>
            <a:fillRect/>
          </a:stretch>
        </p:blipFill>
        <p:spPr>
          <a:xfrm>
            <a:off x="340578" y="5403309"/>
            <a:ext cx="694800" cy="607950"/>
          </a:xfrm>
          <a:prstGeom prst="rect">
            <a:avLst/>
          </a:prstGeom>
        </p:spPr>
      </p:pic>
      <p:cxnSp>
        <p:nvCxnSpPr>
          <p:cNvPr id="9" name="Gerade Verbindung 8">
            <a:extLst>
              <a:ext uri="{FF2B5EF4-FFF2-40B4-BE49-F238E27FC236}">
                <a16:creationId xmlns:a16="http://schemas.microsoft.com/office/drawing/2014/main" id="{0198C3F4-A86C-53AA-4E7C-E6A62C71F94C}"/>
              </a:ext>
            </a:extLst>
          </p:cNvPr>
          <p:cNvCxnSpPr/>
          <p:nvPr/>
        </p:nvCxnSpPr>
        <p:spPr>
          <a:xfrm>
            <a:off x="3069772" y="7046330"/>
            <a:ext cx="9122228"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Grafik 9" descr="tools.png">
            <a:extLst>
              <a:ext uri="{FF2B5EF4-FFF2-40B4-BE49-F238E27FC236}">
                <a16:creationId xmlns:a16="http://schemas.microsoft.com/office/drawing/2014/main" id="{D3645947-74C0-482D-9B55-400061423F30}"/>
              </a:ext>
            </a:extLst>
          </p:cNvPr>
          <p:cNvPicPr>
            <a:picLocks noChangeAspect="1"/>
          </p:cNvPicPr>
          <p:nvPr/>
        </p:nvPicPr>
        <p:blipFill>
          <a:blip r:embed="rId14"/>
          <a:stretch>
            <a:fillRect/>
          </a:stretch>
        </p:blipFill>
        <p:spPr>
          <a:xfrm>
            <a:off x="2078500" y="5419966"/>
            <a:ext cx="607912" cy="57077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0" descr="A diagram of a network of steps&#10;&#10;AI-generated content may be incorrect."/>
          <p:cNvPicPr/>
          <p:nvPr/>
        </p:nvPicPr>
        <p:blipFill>
          <a:blip r:embed="rId3"/>
          <a:srcRect t="-1" b="681"/>
          <a:stretch>
            <a:fillRect/>
          </a:stretch>
        </p:blipFill>
        <p:spPr>
          <a:xfrm>
            <a:off x="5817124" y="3977739"/>
            <a:ext cx="4265735" cy="2664795"/>
          </a:xfrm>
          <a:prstGeom prst="rect">
            <a:avLst/>
          </a:prstGeom>
          <a:ln w="0">
            <a:noFill/>
          </a:ln>
        </p:spPr>
      </p:pic>
      <p:sp>
        <p:nvSpPr>
          <p:cNvPr id="291" name="PlaceHolder 1"/>
          <p:cNvSpPr>
            <a:spLocks noGrp="1"/>
          </p:cNvSpPr>
          <p:nvPr>
            <p:ph type="title"/>
          </p:nvPr>
        </p:nvSpPr>
        <p:spPr>
          <a:xfrm>
            <a:off x="533520" y="365040"/>
            <a:ext cx="11178000" cy="472320"/>
          </a:xfrm>
          <a:prstGeom prst="rect">
            <a:avLst/>
          </a:prstGeom>
          <a:noFill/>
          <a:ln w="0">
            <a:noFill/>
          </a:ln>
        </p:spPr>
        <p:txBody>
          <a:bodyPr lIns="90000" tIns="45000" rIns="90000" bIns="45000" anchor="ctr">
            <a:noAutofit/>
          </a:bodyPr>
          <a:lstStyle/>
          <a:p>
            <a:pPr>
              <a:lnSpc>
                <a:spcPct val="110000"/>
              </a:lnSpc>
              <a:buNone/>
            </a:pPr>
            <a:r>
              <a:rPr lang="de-DE" sz="2800" b="1" strike="noStrike" spc="-1" dirty="0">
                <a:solidFill>
                  <a:srgbClr val="05668D"/>
                </a:solidFill>
                <a:latin typeface="Open Sans Extrabold"/>
                <a:ea typeface="Open Sans Extrabold"/>
              </a:rPr>
              <a:t>Education &amp; Training</a:t>
            </a:r>
            <a:endParaRPr lang="en-US" sz="2800" strike="noStrike" spc="-1" dirty="0"/>
          </a:p>
        </p:txBody>
      </p:sp>
      <p:sp>
        <p:nvSpPr>
          <p:cNvPr id="292" name="PlaceHolder 2"/>
          <p:cNvSpPr>
            <a:spLocks noGrp="1"/>
          </p:cNvSpPr>
          <p:nvPr>
            <p:ph/>
          </p:nvPr>
        </p:nvSpPr>
        <p:spPr>
          <a:xfrm>
            <a:off x="533520" y="3078000"/>
            <a:ext cx="5562480" cy="3631680"/>
          </a:xfrm>
          <a:prstGeom prst="rect">
            <a:avLst/>
          </a:prstGeom>
          <a:noFill/>
          <a:ln w="0">
            <a:noFill/>
          </a:ln>
        </p:spPr>
        <p:txBody>
          <a:bodyPr lIns="90000" tIns="45000" rIns="90000" bIns="45000" anchor="t">
            <a:noAutofit/>
          </a:bodyPr>
          <a:lstStyle/>
          <a:p>
            <a:pPr marL="360720" indent="-301680">
              <a:lnSpc>
                <a:spcPct val="114000"/>
              </a:lnSpc>
              <a:buClr>
                <a:srgbClr val="05668D"/>
              </a:buClr>
              <a:buFont typeface="Wingdings" charset="2"/>
              <a:buChar char=""/>
            </a:pPr>
            <a:r>
              <a:rPr lang="en-GB"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Common Learning Management System for </a:t>
            </a:r>
            <a:r>
              <a:rPr lang="en-GB"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Open Educational Resources</a:t>
            </a:r>
            <a:r>
              <a:rPr lang="en-GB"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(OER)</a:t>
            </a:r>
            <a:endPar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endParaRPr>
          </a:p>
          <a:p>
            <a:pPr marL="360720" indent="-301680">
              <a:lnSpc>
                <a:spcPct val="114000"/>
              </a:lnSpc>
              <a:buClr>
                <a:srgbClr val="05668D"/>
              </a:buClr>
              <a:buFont typeface="Wingdings" charset="2"/>
              <a:buChar char=""/>
            </a:pPr>
            <a:r>
              <a:rPr lang="en-GB"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Offers curated </a:t>
            </a:r>
            <a:r>
              <a:rPr lang="en-GB"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interactive self-learning courses</a:t>
            </a:r>
            <a:r>
              <a:rPr lang="en-GB"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(notebooks, videos, exercises, …)</a:t>
            </a:r>
            <a:endPar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endParaRPr>
          </a:p>
          <a:p>
            <a:pPr marL="360720" indent="-301680">
              <a:lnSpc>
                <a:spcPct val="114000"/>
              </a:lnSpc>
              <a:buClr>
                <a:srgbClr val="05668D"/>
              </a:buClr>
              <a:buFont typeface="Wingdings" charset="2"/>
              <a:buChar char=""/>
            </a:pPr>
            <a:r>
              <a:rPr lang="en-GB"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Development of </a:t>
            </a:r>
            <a:r>
              <a:rPr lang="en-GB"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personalised learning paths</a:t>
            </a:r>
            <a:endParaRPr lang="en-US"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endParaRPr>
          </a:p>
          <a:p>
            <a:pPr marL="360720" indent="-301680">
              <a:lnSpc>
                <a:spcPct val="114000"/>
              </a:lnSpc>
              <a:buClr>
                <a:srgbClr val="05668D"/>
              </a:buClr>
              <a:buFont typeface="Wingdings" charset="2"/>
              <a:buChar char=""/>
            </a:pPr>
            <a:r>
              <a:rPr lang="en-GB"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Building on top of </a:t>
            </a:r>
            <a:r>
              <a:rPr lang="en-GB" sz="2000" b="1"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Base4NFDI</a:t>
            </a:r>
            <a:r>
              <a:rPr lang="en-GB"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rPr>
              <a:t> services</a:t>
            </a:r>
            <a:endParaRPr lang="en-US" sz="2000" strike="noStrike" spc="-1" dirty="0">
              <a:solidFill>
                <a:srgbClr val="07658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3" name="PlaceHolder 3"/>
          <p:cNvSpPr>
            <a:spLocks noGrp="1"/>
          </p:cNvSpPr>
          <p:nvPr>
            <p:ph type="sldNum" idx="9"/>
          </p:nvPr>
        </p:nvSpPr>
        <p:spPr>
          <a:xfrm>
            <a:off x="8967600" y="6505200"/>
            <a:ext cx="2742480" cy="215280"/>
          </a:xfrm>
          <a:prstGeom prst="rect">
            <a:avLst/>
          </a:prstGeom>
          <a:noFill/>
          <a:ln w="0">
            <a:noFill/>
          </a:ln>
        </p:spPr>
        <p:txBody>
          <a:bodyPr lIns="90000" tIns="45000" rIns="90000" bIns="45000" anchor="ctr">
            <a:noAutofit/>
          </a:bodyPr>
          <a:lstStyle>
            <a:lvl1pPr algn="r">
              <a:lnSpc>
                <a:spcPct val="100000"/>
              </a:lnSpc>
              <a:buNone/>
              <a:defRPr lang="de-DE" sz="1200" b="0" i="1" strike="noStrike" spc="-1">
                <a:solidFill>
                  <a:srgbClr val="C8C8C8"/>
                </a:solidFill>
                <a:latin typeface="Open Sans ExtraBold"/>
                <a:ea typeface="Open Sans ExtraBold"/>
              </a:defRPr>
            </a:lvl1pPr>
          </a:lstStyle>
          <a:p>
            <a:pPr algn="r">
              <a:lnSpc>
                <a:spcPct val="100000"/>
              </a:lnSpc>
              <a:buNone/>
            </a:pPr>
            <a:fld id="{25AF9982-0BC3-479C-9D52-01F9C68350DD}" type="slidenum">
              <a:rPr lang="de-DE" sz="1200" i="0" strike="noStrike" spc="-1">
                <a:solidFill>
                  <a:srgbClr val="C8C8C8"/>
                </a:solidFill>
                <a:latin typeface="Open Sans" panose="020B0606030504020204" pitchFamily="34" charset="0"/>
                <a:ea typeface="Open Sans" panose="020B0606030504020204" pitchFamily="34" charset="0"/>
                <a:cs typeface="Open Sans" panose="020B0606030504020204" pitchFamily="34" charset="0"/>
              </a:rPr>
              <a:t>9</a:t>
            </a:fld>
            <a:endParaRPr lang="en-US" sz="1200" i="0" strike="noStrike" spc="-1" dirty="0">
              <a:latin typeface="Open Sans" panose="020B0606030504020204" pitchFamily="34" charset="0"/>
              <a:ea typeface="Open Sans" panose="020B0606030504020204" pitchFamily="34" charset="0"/>
              <a:cs typeface="Open Sans" panose="020B0606030504020204" pitchFamily="34" charset="0"/>
            </a:endParaRPr>
          </a:p>
        </p:txBody>
      </p:sp>
      <p:pic>
        <p:nvPicPr>
          <p:cNvPr id="294" name="Picture 5" descr="A screenshot of a computer&#10;&#10;AI-generated content may be incorrect."/>
          <p:cNvPicPr/>
          <p:nvPr/>
        </p:nvPicPr>
        <p:blipFill>
          <a:blip r:embed="rId4"/>
          <a:srcRect b="31905"/>
          <a:stretch>
            <a:fillRect/>
          </a:stretch>
        </p:blipFill>
        <p:spPr>
          <a:xfrm>
            <a:off x="6459292" y="1001706"/>
            <a:ext cx="3455280" cy="3181947"/>
          </a:xfrm>
          <a:prstGeom prst="rect">
            <a:avLst/>
          </a:prstGeom>
          <a:ln w="0">
            <a:noFill/>
          </a:ln>
          <a:effectLst>
            <a:outerShdw blurRad="291960" dist="37674" dir="2700000" algn="tl" rotWithShape="0">
              <a:srgbClr val="000000">
                <a:alpha val="65000"/>
              </a:srgbClr>
            </a:outerShdw>
          </a:effectLst>
        </p:spPr>
      </p:pic>
      <p:sp>
        <p:nvSpPr>
          <p:cNvPr id="297" name="Rechteck 4"/>
          <p:cNvSpPr/>
          <p:nvPr/>
        </p:nvSpPr>
        <p:spPr>
          <a:xfrm>
            <a:off x="5176655" y="1012860"/>
            <a:ext cx="911160" cy="1316520"/>
          </a:xfrm>
          <a:prstGeom prst="rect">
            <a:avLst/>
          </a:prstGeom>
          <a:solidFill>
            <a:schemeClr val="bg1"/>
          </a:solidFill>
          <a:ln>
            <a:solidFill>
              <a:srgbClr val="AEAEAE"/>
            </a:solidFill>
          </a:ln>
          <a:effectLst>
            <a:outerShdw blurRad="50760" dist="37674" dir="8100000" algn="tr" rotWithShape="0">
              <a:srgbClr val="000000">
                <a:alpha val="40000"/>
              </a:srgbClr>
            </a:outerShdw>
          </a:effectLst>
        </p:spPr>
        <p:style>
          <a:lnRef idx="2">
            <a:schemeClr val="accent1">
              <a:shade val="15000"/>
            </a:schemeClr>
          </a:lnRef>
          <a:fillRef idx="1">
            <a:schemeClr val="accent1"/>
          </a:fillRef>
          <a:effectRef idx="0">
            <a:schemeClr val="accent1"/>
          </a:effectRef>
          <a:fontRef idx="minor"/>
        </p:style>
      </p:sp>
      <p:sp>
        <p:nvSpPr>
          <p:cNvPr id="298" name="Rechteck 5"/>
          <p:cNvSpPr/>
          <p:nvPr/>
        </p:nvSpPr>
        <p:spPr>
          <a:xfrm>
            <a:off x="4265135" y="1012860"/>
            <a:ext cx="911520" cy="1316520"/>
          </a:xfrm>
          <a:prstGeom prst="rect">
            <a:avLst/>
          </a:prstGeom>
          <a:solidFill>
            <a:schemeClr val="bg1"/>
          </a:solidFill>
          <a:ln>
            <a:solidFill>
              <a:srgbClr val="AEAEAE"/>
            </a:solidFill>
          </a:ln>
          <a:effectLst>
            <a:outerShdw blurRad="50760" dist="37674" dir="8100000" algn="tr" rotWithShape="0">
              <a:srgbClr val="000000">
                <a:alpha val="40000"/>
              </a:srgbClr>
            </a:outerShdw>
          </a:effectLst>
        </p:spPr>
        <p:style>
          <a:lnRef idx="2">
            <a:schemeClr val="accent1">
              <a:shade val="15000"/>
            </a:schemeClr>
          </a:lnRef>
          <a:fillRef idx="1">
            <a:schemeClr val="accent1"/>
          </a:fillRef>
          <a:effectRef idx="0">
            <a:schemeClr val="accent1"/>
          </a:effectRef>
          <a:fontRef idx="minor"/>
        </p:style>
      </p:sp>
      <p:sp>
        <p:nvSpPr>
          <p:cNvPr id="299" name="Rechteck 6"/>
          <p:cNvSpPr/>
          <p:nvPr/>
        </p:nvSpPr>
        <p:spPr>
          <a:xfrm>
            <a:off x="3354335" y="1012860"/>
            <a:ext cx="910800" cy="1316520"/>
          </a:xfrm>
          <a:prstGeom prst="rect">
            <a:avLst/>
          </a:prstGeom>
          <a:solidFill>
            <a:schemeClr val="bg1"/>
          </a:solidFill>
          <a:ln>
            <a:solidFill>
              <a:srgbClr val="AEAEAE"/>
            </a:solidFill>
          </a:ln>
          <a:effectLst>
            <a:outerShdw blurRad="50760" dist="37674" dir="8100000" algn="tr" rotWithShape="0">
              <a:srgbClr val="000000">
                <a:alpha val="40000"/>
              </a:srgbClr>
            </a:outerShdw>
          </a:effectLst>
        </p:spPr>
        <p:style>
          <a:lnRef idx="2">
            <a:schemeClr val="accent1">
              <a:shade val="15000"/>
            </a:schemeClr>
          </a:lnRef>
          <a:fillRef idx="1">
            <a:schemeClr val="accent1"/>
          </a:fillRef>
          <a:effectRef idx="0">
            <a:schemeClr val="accent1"/>
          </a:effectRef>
          <a:fontRef idx="minor"/>
        </p:style>
      </p:sp>
      <p:sp>
        <p:nvSpPr>
          <p:cNvPr id="300" name="Rechteck 7"/>
          <p:cNvSpPr/>
          <p:nvPr/>
        </p:nvSpPr>
        <p:spPr>
          <a:xfrm>
            <a:off x="2443535" y="1012860"/>
            <a:ext cx="911520" cy="1316520"/>
          </a:xfrm>
          <a:prstGeom prst="rect">
            <a:avLst/>
          </a:prstGeom>
          <a:solidFill>
            <a:schemeClr val="bg1"/>
          </a:solidFill>
          <a:ln>
            <a:solidFill>
              <a:srgbClr val="AEAEAE"/>
            </a:solidFill>
          </a:ln>
          <a:effectLst>
            <a:outerShdw blurRad="50760" dist="37674" dir="8100000" algn="tr" rotWithShape="0">
              <a:srgbClr val="000000">
                <a:alpha val="40000"/>
              </a:srgbClr>
            </a:outerShdw>
          </a:effectLst>
        </p:spPr>
        <p:style>
          <a:lnRef idx="2">
            <a:schemeClr val="accent1">
              <a:shade val="15000"/>
            </a:schemeClr>
          </a:lnRef>
          <a:fillRef idx="1">
            <a:schemeClr val="accent1"/>
          </a:fillRef>
          <a:effectRef idx="0">
            <a:schemeClr val="accent1"/>
          </a:effectRef>
          <a:fontRef idx="minor"/>
        </p:style>
      </p:sp>
      <p:sp>
        <p:nvSpPr>
          <p:cNvPr id="301" name="Rechteck 8"/>
          <p:cNvSpPr/>
          <p:nvPr/>
        </p:nvSpPr>
        <p:spPr>
          <a:xfrm>
            <a:off x="1534535" y="1012860"/>
            <a:ext cx="911520" cy="1316520"/>
          </a:xfrm>
          <a:prstGeom prst="rect">
            <a:avLst/>
          </a:prstGeom>
          <a:solidFill>
            <a:schemeClr val="bg1"/>
          </a:solidFill>
          <a:ln>
            <a:solidFill>
              <a:srgbClr val="AEAEAE"/>
            </a:solidFill>
          </a:ln>
          <a:effectLst>
            <a:outerShdw blurRad="50760" dist="37674" dir="8100000" algn="tr" rotWithShape="0">
              <a:srgbClr val="000000">
                <a:alpha val="40000"/>
              </a:srgbClr>
            </a:outerShdw>
          </a:effectLst>
        </p:spPr>
        <p:style>
          <a:lnRef idx="2">
            <a:schemeClr val="accent1">
              <a:shade val="15000"/>
            </a:schemeClr>
          </a:lnRef>
          <a:fillRef idx="1">
            <a:schemeClr val="accent1"/>
          </a:fillRef>
          <a:effectRef idx="0">
            <a:schemeClr val="accent1"/>
          </a:effectRef>
          <a:fontRef idx="minor"/>
        </p:style>
      </p:sp>
      <p:sp>
        <p:nvSpPr>
          <p:cNvPr id="302" name="Rechteck 9"/>
          <p:cNvSpPr/>
          <p:nvPr/>
        </p:nvSpPr>
        <p:spPr>
          <a:xfrm>
            <a:off x="623375" y="1012860"/>
            <a:ext cx="911160" cy="1316520"/>
          </a:xfrm>
          <a:prstGeom prst="rect">
            <a:avLst/>
          </a:prstGeom>
          <a:solidFill>
            <a:schemeClr val="bg1"/>
          </a:solidFill>
          <a:ln>
            <a:solidFill>
              <a:srgbClr val="AEAEAE"/>
            </a:solidFill>
          </a:ln>
          <a:effectLst>
            <a:outerShdw blurRad="50760" dist="37674" dir="8100000" algn="tr" rotWithShape="0">
              <a:srgbClr val="000000">
                <a:alpha val="40000"/>
              </a:srgbClr>
            </a:outerShdw>
          </a:effectLst>
        </p:spPr>
        <p:style>
          <a:lnRef idx="2">
            <a:schemeClr val="accent1">
              <a:shade val="15000"/>
            </a:schemeClr>
          </a:lnRef>
          <a:fillRef idx="1">
            <a:schemeClr val="accent1"/>
          </a:fillRef>
          <a:effectRef idx="0">
            <a:schemeClr val="accent1"/>
          </a:effectRef>
          <a:fontRef idx="minor"/>
        </p:style>
      </p:sp>
      <p:sp>
        <p:nvSpPr>
          <p:cNvPr id="303" name="Textfeld 10"/>
          <p:cNvSpPr/>
          <p:nvPr/>
        </p:nvSpPr>
        <p:spPr>
          <a:xfrm>
            <a:off x="2497535" y="1340460"/>
            <a:ext cx="829080" cy="9218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de-DE" sz="900" b="1" strike="noStrike" spc="-1" dirty="0">
                <a:solidFill>
                  <a:srgbClr val="156082"/>
                </a:solidFill>
                <a:latin typeface="Open Sans Extrabold"/>
                <a:ea typeface="Open Sans Extrabold"/>
              </a:rPr>
              <a:t>20+ </a:t>
            </a:r>
            <a:endParaRPr lang="en-US" sz="900" strike="noStrike" spc="-1" dirty="0">
              <a:latin typeface="Open Sans Light" pitchFamily="2" charset="0"/>
            </a:endParaRPr>
          </a:p>
          <a:p>
            <a:pPr>
              <a:lnSpc>
                <a:spcPct val="100000"/>
              </a:lnSpc>
              <a:buNone/>
            </a:pPr>
            <a:r>
              <a:rPr lang="de-DE" sz="900" b="1" strike="noStrike" spc="-1" dirty="0">
                <a:solidFill>
                  <a:srgbClr val="156082"/>
                </a:solidFill>
                <a:latin typeface="Open Sans Semibold"/>
                <a:ea typeface="Open Sans Semibold"/>
              </a:rPr>
              <a:t>NFDI4Earth-developed </a:t>
            </a:r>
            <a:r>
              <a:rPr lang="de-DE" sz="900" b="1" strike="noStrike" spc="-1" dirty="0" err="1">
                <a:solidFill>
                  <a:srgbClr val="156082"/>
                </a:solidFill>
                <a:latin typeface="Open Sans Semibold"/>
                <a:ea typeface="Open Sans Semibold"/>
              </a:rPr>
              <a:t>courses</a:t>
            </a:r>
            <a:r>
              <a:rPr lang="de-DE" sz="900" b="1" strike="noStrike" spc="-1" dirty="0">
                <a:solidFill>
                  <a:srgbClr val="156082"/>
                </a:solidFill>
                <a:latin typeface="Open Sans Semibold"/>
                <a:ea typeface="Open Sans Semibold"/>
              </a:rPr>
              <a:t> (incl. </a:t>
            </a:r>
            <a:r>
              <a:rPr lang="de-DE" sz="900" b="1" strike="noStrike" spc="-1" dirty="0">
                <a:solidFill>
                  <a:srgbClr val="156082"/>
                </a:solidFill>
                <a:latin typeface="Open Sans Extrabold"/>
                <a:ea typeface="Open Sans Extrabold"/>
              </a:rPr>
              <a:t>270+ </a:t>
            </a:r>
            <a:r>
              <a:rPr lang="de-DE" sz="900" b="1" strike="noStrike" spc="-1" dirty="0" err="1">
                <a:solidFill>
                  <a:srgbClr val="156082"/>
                </a:solidFill>
                <a:latin typeface="Open Sans Semibold"/>
                <a:ea typeface="Open Sans Semibold"/>
              </a:rPr>
              <a:t>modules</a:t>
            </a:r>
            <a:r>
              <a:rPr lang="de-DE" sz="900" b="1" strike="noStrike" spc="-1" dirty="0">
                <a:solidFill>
                  <a:srgbClr val="156082"/>
                </a:solidFill>
                <a:latin typeface="Open Sans Semibold"/>
                <a:ea typeface="Open Sans Semibold"/>
              </a:rPr>
              <a:t>)</a:t>
            </a:r>
            <a:endParaRPr lang="en-US" sz="900" strike="noStrike" spc="-1" dirty="0">
              <a:latin typeface="Open Sans Light" pitchFamily="2" charset="0"/>
            </a:endParaRPr>
          </a:p>
        </p:txBody>
      </p:sp>
      <p:sp>
        <p:nvSpPr>
          <p:cNvPr id="304" name="Textfeld 11"/>
          <p:cNvSpPr/>
          <p:nvPr/>
        </p:nvSpPr>
        <p:spPr>
          <a:xfrm>
            <a:off x="4324175" y="1544220"/>
            <a:ext cx="798480" cy="7372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de-DE" sz="1050" b="1" strike="noStrike" spc="-1" dirty="0">
                <a:solidFill>
                  <a:srgbClr val="156082"/>
                </a:solidFill>
                <a:latin typeface="Open Sans Extrabold"/>
                <a:ea typeface="Open Sans Extrabold"/>
              </a:rPr>
              <a:t>60+ </a:t>
            </a:r>
            <a:endParaRPr lang="en-US" sz="1050" strike="noStrike" spc="-1" dirty="0">
              <a:latin typeface="Open Sans Light" pitchFamily="2" charset="0"/>
            </a:endParaRPr>
          </a:p>
          <a:p>
            <a:pPr>
              <a:lnSpc>
                <a:spcPct val="100000"/>
              </a:lnSpc>
              <a:buNone/>
            </a:pPr>
            <a:r>
              <a:rPr lang="de-DE" sz="1050" b="1" strike="noStrike" spc="-1" dirty="0">
                <a:solidFill>
                  <a:srgbClr val="156082"/>
                </a:solidFill>
                <a:latin typeface="Open Sans Semibold"/>
                <a:ea typeface="Open Sans Semibold"/>
              </a:rPr>
              <a:t>Training and </a:t>
            </a:r>
            <a:r>
              <a:rPr lang="de-DE" sz="1050" b="1" strike="noStrike" spc="-1" dirty="0" err="1">
                <a:solidFill>
                  <a:srgbClr val="156082"/>
                </a:solidFill>
                <a:latin typeface="Open Sans Semibold"/>
                <a:ea typeface="Open Sans Semibold"/>
              </a:rPr>
              <a:t>how</a:t>
            </a:r>
            <a:r>
              <a:rPr lang="de-DE" sz="1050" b="1" strike="noStrike" spc="-1" dirty="0">
                <a:solidFill>
                  <a:srgbClr val="156082"/>
                </a:solidFill>
                <a:latin typeface="Open Sans Semibold"/>
                <a:ea typeface="Open Sans Semibold"/>
              </a:rPr>
              <a:t>-to </a:t>
            </a:r>
            <a:r>
              <a:rPr lang="de-DE" sz="1050" b="1" strike="noStrike" spc="-1" dirty="0" err="1">
                <a:solidFill>
                  <a:srgbClr val="156082"/>
                </a:solidFill>
                <a:latin typeface="Open Sans Semibold"/>
                <a:ea typeface="Open Sans Semibold"/>
              </a:rPr>
              <a:t>videos</a:t>
            </a:r>
            <a:endParaRPr lang="en-US" sz="1050" strike="noStrike" spc="-1" dirty="0">
              <a:latin typeface="Open Sans Light" pitchFamily="2" charset="0"/>
            </a:endParaRPr>
          </a:p>
        </p:txBody>
      </p:sp>
      <p:sp>
        <p:nvSpPr>
          <p:cNvPr id="305" name="Textfeld 12"/>
          <p:cNvSpPr/>
          <p:nvPr/>
        </p:nvSpPr>
        <p:spPr>
          <a:xfrm>
            <a:off x="5194295" y="1580220"/>
            <a:ext cx="857520" cy="70643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de-DE" sz="1000" b="1" strike="noStrike" spc="-1" dirty="0">
                <a:solidFill>
                  <a:srgbClr val="156082"/>
                </a:solidFill>
                <a:latin typeface="Open Sans Extrabold"/>
                <a:ea typeface="Open Sans Extrabold"/>
              </a:rPr>
              <a:t>500+ </a:t>
            </a:r>
            <a:endParaRPr lang="en-US" sz="1000" strike="noStrike" spc="-1" dirty="0">
              <a:latin typeface="Open Sans Light" pitchFamily="2" charset="0"/>
            </a:endParaRPr>
          </a:p>
          <a:p>
            <a:pPr>
              <a:lnSpc>
                <a:spcPct val="100000"/>
              </a:lnSpc>
              <a:buNone/>
            </a:pPr>
            <a:r>
              <a:rPr lang="de-DE" sz="1000" b="1" strike="noStrike" spc="-1" dirty="0" err="1">
                <a:solidFill>
                  <a:srgbClr val="156082"/>
                </a:solidFill>
                <a:latin typeface="Open Sans Semibold"/>
                <a:ea typeface="Open Sans Semibold"/>
              </a:rPr>
              <a:t>Harvested</a:t>
            </a:r>
            <a:r>
              <a:rPr lang="de-DE" sz="1000" b="1" strike="noStrike" spc="-1" dirty="0">
                <a:solidFill>
                  <a:srgbClr val="156082"/>
                </a:solidFill>
                <a:latin typeface="Open Sans Semibold"/>
                <a:ea typeface="Open Sans Semibold"/>
              </a:rPr>
              <a:t> </a:t>
            </a:r>
            <a:endParaRPr lang="en-US" sz="1000" strike="noStrike" spc="-1" dirty="0">
              <a:latin typeface="Open Sans Light" pitchFamily="2" charset="0"/>
            </a:endParaRPr>
          </a:p>
          <a:p>
            <a:pPr>
              <a:lnSpc>
                <a:spcPct val="100000"/>
              </a:lnSpc>
              <a:buNone/>
            </a:pPr>
            <a:r>
              <a:rPr lang="de-DE" sz="1000" b="1" strike="noStrike" spc="-1" dirty="0">
                <a:solidFill>
                  <a:srgbClr val="156082"/>
                </a:solidFill>
                <a:latin typeface="Open Sans Semibold"/>
                <a:ea typeface="Open Sans Semibold"/>
              </a:rPr>
              <a:t>OER </a:t>
            </a:r>
            <a:r>
              <a:rPr lang="de-DE" sz="1000" b="1" strike="noStrike" spc="-1" dirty="0" err="1">
                <a:solidFill>
                  <a:srgbClr val="156082"/>
                </a:solidFill>
                <a:latin typeface="Open Sans Semibold"/>
                <a:ea typeface="Open Sans Semibold"/>
              </a:rPr>
              <a:t>materials</a:t>
            </a:r>
            <a:endParaRPr lang="en-US" sz="1000" strike="noStrike" spc="-1" dirty="0">
              <a:latin typeface="Open Sans Light" pitchFamily="2" charset="0"/>
            </a:endParaRPr>
          </a:p>
        </p:txBody>
      </p:sp>
      <p:sp>
        <p:nvSpPr>
          <p:cNvPr id="306" name="Textfeld 13"/>
          <p:cNvSpPr/>
          <p:nvPr/>
        </p:nvSpPr>
        <p:spPr>
          <a:xfrm>
            <a:off x="1583135" y="1472220"/>
            <a:ext cx="916200" cy="76798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de-DE" sz="1100" b="1" strike="noStrike" spc="-1" dirty="0">
                <a:solidFill>
                  <a:srgbClr val="156082"/>
                </a:solidFill>
                <a:latin typeface="Open Sans Extrabold"/>
                <a:ea typeface="Open Sans Extrabold"/>
              </a:rPr>
              <a:t>56</a:t>
            </a:r>
            <a:endParaRPr lang="en-US" sz="1100" strike="noStrike" spc="-1" dirty="0">
              <a:latin typeface="Open Sans Light" pitchFamily="2" charset="0"/>
            </a:endParaRPr>
          </a:p>
          <a:p>
            <a:pPr>
              <a:lnSpc>
                <a:spcPct val="100000"/>
              </a:lnSpc>
              <a:buNone/>
            </a:pPr>
            <a:r>
              <a:rPr lang="de-DE" sz="1100" b="1" strike="noStrike" spc="-1" dirty="0" err="1">
                <a:solidFill>
                  <a:srgbClr val="156082"/>
                </a:solidFill>
                <a:latin typeface="Open Sans Semibold"/>
                <a:ea typeface="Open Sans Semibold"/>
              </a:rPr>
              <a:t>Educatio-nal</a:t>
            </a:r>
            <a:r>
              <a:rPr lang="de-DE" sz="1100" b="1" strike="noStrike" spc="-1" dirty="0">
                <a:solidFill>
                  <a:srgbClr val="156082"/>
                </a:solidFill>
                <a:latin typeface="Open Sans Semibold"/>
                <a:ea typeface="Open Sans Semibold"/>
              </a:rPr>
              <a:t> </a:t>
            </a:r>
            <a:r>
              <a:rPr lang="de-DE" sz="1100" b="1" strike="noStrike" spc="-1" dirty="0" err="1">
                <a:solidFill>
                  <a:srgbClr val="156082"/>
                </a:solidFill>
                <a:latin typeface="Open Sans Semibold"/>
                <a:ea typeface="Open Sans Semibold"/>
              </a:rPr>
              <a:t>events</a:t>
            </a:r>
            <a:r>
              <a:rPr lang="de-DE" sz="1100" b="1" strike="noStrike" spc="-1" dirty="0">
                <a:solidFill>
                  <a:srgbClr val="156082"/>
                </a:solidFill>
                <a:latin typeface="Open Sans Semibold"/>
                <a:ea typeface="Open Sans Semibold"/>
              </a:rPr>
              <a:t> </a:t>
            </a:r>
            <a:endParaRPr lang="en-US" sz="1100" strike="noStrike" spc="-1" dirty="0">
              <a:latin typeface="Open Sans Light" pitchFamily="2" charset="0"/>
            </a:endParaRPr>
          </a:p>
          <a:p>
            <a:pPr>
              <a:lnSpc>
                <a:spcPct val="100000"/>
              </a:lnSpc>
              <a:buNone/>
            </a:pPr>
            <a:r>
              <a:rPr lang="de-DE" sz="1100" b="1" strike="noStrike" spc="-1" dirty="0" err="1">
                <a:solidFill>
                  <a:srgbClr val="156082"/>
                </a:solidFill>
                <a:latin typeface="Open Sans Semibold"/>
                <a:ea typeface="Open Sans Semibold"/>
              </a:rPr>
              <a:t>held</a:t>
            </a:r>
            <a:endParaRPr lang="en-US" sz="1100" strike="noStrike" spc="-1" dirty="0">
              <a:latin typeface="Open Sans Light" pitchFamily="2" charset="0"/>
            </a:endParaRPr>
          </a:p>
        </p:txBody>
      </p:sp>
      <p:pic>
        <p:nvPicPr>
          <p:cNvPr id="307" name="Grafik 14" descr="Uhr mit einfarbiger Füllung"/>
          <p:cNvPicPr/>
          <p:nvPr/>
        </p:nvPicPr>
        <p:blipFill>
          <a:blip r:embed="rId5"/>
          <a:stretch/>
        </p:blipFill>
        <p:spPr>
          <a:xfrm>
            <a:off x="2054735" y="1074060"/>
            <a:ext cx="323640" cy="324000"/>
          </a:xfrm>
          <a:prstGeom prst="rect">
            <a:avLst/>
          </a:prstGeom>
          <a:ln w="0">
            <a:noFill/>
          </a:ln>
        </p:spPr>
      </p:pic>
      <p:pic>
        <p:nvPicPr>
          <p:cNvPr id="309" name="Grafik 16"/>
          <p:cNvPicPr/>
          <p:nvPr/>
        </p:nvPicPr>
        <p:blipFill>
          <a:blip r:embed="rId6"/>
          <a:stretch/>
        </p:blipFill>
        <p:spPr>
          <a:xfrm>
            <a:off x="1115495" y="1054260"/>
            <a:ext cx="344160" cy="343800"/>
          </a:xfrm>
          <a:prstGeom prst="rect">
            <a:avLst/>
          </a:prstGeom>
          <a:ln w="0">
            <a:noFill/>
          </a:ln>
        </p:spPr>
      </p:pic>
      <p:sp>
        <p:nvSpPr>
          <p:cNvPr id="311" name="Textfeld 18"/>
          <p:cNvSpPr/>
          <p:nvPr/>
        </p:nvSpPr>
        <p:spPr>
          <a:xfrm>
            <a:off x="673055" y="1473300"/>
            <a:ext cx="889920" cy="76798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de-DE" sz="1100" b="1" strike="noStrike" spc="-1" dirty="0">
                <a:solidFill>
                  <a:srgbClr val="156082"/>
                </a:solidFill>
                <a:latin typeface="Open Sans Extrabold"/>
                <a:ea typeface="Open Sans Extrabold"/>
              </a:rPr>
              <a:t>73 </a:t>
            </a:r>
            <a:endParaRPr lang="en-US" sz="1100" strike="noStrike" spc="-1" dirty="0">
              <a:latin typeface="Open Sans Light" pitchFamily="2" charset="0"/>
            </a:endParaRPr>
          </a:p>
          <a:p>
            <a:pPr>
              <a:lnSpc>
                <a:spcPct val="100000"/>
              </a:lnSpc>
              <a:buNone/>
            </a:pPr>
            <a:r>
              <a:rPr lang="de-DE" sz="1100" b="1" strike="noStrike" spc="-1" dirty="0">
                <a:solidFill>
                  <a:srgbClr val="156082"/>
                </a:solidFill>
                <a:latin typeface="Open Sans Semibold"/>
                <a:ea typeface="Open Sans Semibold"/>
              </a:rPr>
              <a:t>Academy </a:t>
            </a:r>
            <a:r>
              <a:rPr lang="de-DE" sz="1100" b="1" strike="noStrike" spc="-1" dirty="0" err="1">
                <a:solidFill>
                  <a:srgbClr val="156082"/>
                </a:solidFill>
                <a:latin typeface="Open Sans Semibold"/>
                <a:ea typeface="Open Sans Semibold"/>
              </a:rPr>
              <a:t>fellows</a:t>
            </a:r>
            <a:r>
              <a:rPr lang="de-DE" sz="1100" b="1" strike="noStrike" spc="-1" dirty="0">
                <a:solidFill>
                  <a:srgbClr val="156082"/>
                </a:solidFill>
                <a:latin typeface="Open Sans Semibold"/>
                <a:ea typeface="Open Sans Semibold"/>
              </a:rPr>
              <a:t> in </a:t>
            </a:r>
            <a:endParaRPr lang="en-US" sz="1100" strike="noStrike" spc="-1" dirty="0">
              <a:latin typeface="Open Sans Light" pitchFamily="2" charset="0"/>
            </a:endParaRPr>
          </a:p>
          <a:p>
            <a:pPr>
              <a:lnSpc>
                <a:spcPct val="100000"/>
              </a:lnSpc>
              <a:buNone/>
            </a:pPr>
            <a:r>
              <a:rPr lang="de-DE" sz="1100" b="1" strike="noStrike" spc="-1" dirty="0">
                <a:solidFill>
                  <a:srgbClr val="156082"/>
                </a:solidFill>
                <a:latin typeface="Open Sans Extrabold"/>
                <a:ea typeface="Open Sans Extrabold"/>
              </a:rPr>
              <a:t>2</a:t>
            </a:r>
            <a:r>
              <a:rPr lang="de-DE" sz="1100" b="1" strike="noStrike" spc="-1" dirty="0">
                <a:solidFill>
                  <a:srgbClr val="156082"/>
                </a:solidFill>
                <a:latin typeface="Open Sans Semibold"/>
                <a:ea typeface="Open Sans Semibold"/>
              </a:rPr>
              <a:t> </a:t>
            </a:r>
            <a:r>
              <a:rPr lang="de-DE" sz="1100" b="1" strike="noStrike" spc="-1" dirty="0" err="1">
                <a:solidFill>
                  <a:srgbClr val="156082"/>
                </a:solidFill>
                <a:latin typeface="Open Sans Semibold"/>
                <a:ea typeface="Open Sans Semibold"/>
              </a:rPr>
              <a:t>cohorts</a:t>
            </a:r>
            <a:endParaRPr lang="en-US" sz="1100" strike="noStrike" spc="-1" dirty="0">
              <a:latin typeface="Open Sans Light" pitchFamily="2" charset="0"/>
            </a:endParaRPr>
          </a:p>
        </p:txBody>
      </p:sp>
      <p:pic>
        <p:nvPicPr>
          <p:cNvPr id="312" name="Grafik 19"/>
          <p:cNvPicPr/>
          <p:nvPr/>
        </p:nvPicPr>
        <p:blipFill>
          <a:blip r:embed="rId7"/>
          <a:stretch/>
        </p:blipFill>
        <p:spPr>
          <a:xfrm>
            <a:off x="4774895" y="1074060"/>
            <a:ext cx="341640" cy="324000"/>
          </a:xfrm>
          <a:prstGeom prst="rect">
            <a:avLst/>
          </a:prstGeom>
          <a:ln w="0">
            <a:noFill/>
          </a:ln>
        </p:spPr>
      </p:pic>
      <p:sp>
        <p:nvSpPr>
          <p:cNvPr id="313" name="Textfeld 20"/>
          <p:cNvSpPr/>
          <p:nvPr/>
        </p:nvSpPr>
        <p:spPr>
          <a:xfrm>
            <a:off x="3411575" y="1400220"/>
            <a:ext cx="916560" cy="89879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de-DE" sz="1050" b="1" strike="noStrike" spc="-1" dirty="0">
                <a:solidFill>
                  <a:srgbClr val="156082"/>
                </a:solidFill>
                <a:latin typeface="Open Sans Extrabold"/>
                <a:ea typeface="Open Sans Extrabold"/>
              </a:rPr>
              <a:t>250+ </a:t>
            </a:r>
            <a:endParaRPr lang="en-US" sz="1050" strike="noStrike" spc="-1" dirty="0">
              <a:latin typeface="Open Sans Light" pitchFamily="2" charset="0"/>
            </a:endParaRPr>
          </a:p>
          <a:p>
            <a:pPr>
              <a:lnSpc>
                <a:spcPct val="100000"/>
              </a:lnSpc>
              <a:buNone/>
            </a:pPr>
            <a:r>
              <a:rPr lang="de-DE" sz="1050" b="1" strike="noStrike" spc="-1" dirty="0" err="1">
                <a:solidFill>
                  <a:srgbClr val="156082"/>
                </a:solidFill>
                <a:latin typeface="Open Sans Semibold"/>
                <a:ea typeface="Open Sans Semibold"/>
              </a:rPr>
              <a:t>Active</a:t>
            </a:r>
            <a:r>
              <a:rPr lang="de-DE" sz="1050" b="1" strike="noStrike" spc="-1" dirty="0">
                <a:solidFill>
                  <a:srgbClr val="156082"/>
                </a:solidFill>
                <a:latin typeface="Open Sans Semibold"/>
                <a:ea typeface="Open Sans Semibold"/>
              </a:rPr>
              <a:t> EduTrain </a:t>
            </a:r>
            <a:r>
              <a:rPr lang="de-DE" sz="1050" b="1" strike="noStrike" spc="-1" dirty="0" err="1">
                <a:solidFill>
                  <a:srgbClr val="156082"/>
                </a:solidFill>
                <a:latin typeface="Open Sans Semibold"/>
                <a:ea typeface="Open Sans Semibold"/>
              </a:rPr>
              <a:t>portal</a:t>
            </a:r>
            <a:r>
              <a:rPr lang="de-DE" sz="1050" b="1" strike="noStrike" spc="-1" dirty="0">
                <a:solidFill>
                  <a:srgbClr val="156082"/>
                </a:solidFill>
                <a:latin typeface="Open Sans Semibold"/>
                <a:ea typeface="Open Sans Semibold"/>
              </a:rPr>
              <a:t> </a:t>
            </a:r>
            <a:r>
              <a:rPr lang="de-DE" sz="1050" b="1" strike="noStrike" spc="-1" dirty="0" err="1">
                <a:solidFill>
                  <a:srgbClr val="156082"/>
                </a:solidFill>
                <a:latin typeface="Open Sans Semibold"/>
                <a:ea typeface="Open Sans Semibold"/>
              </a:rPr>
              <a:t>users</a:t>
            </a:r>
            <a:endParaRPr lang="en-US" sz="1050" strike="noStrike" spc="-1" dirty="0">
              <a:latin typeface="Open Sans Light" pitchFamily="2" charset="0"/>
            </a:endParaRPr>
          </a:p>
        </p:txBody>
      </p:sp>
      <p:sp>
        <p:nvSpPr>
          <p:cNvPr id="315" name="PlaceHolder 4"/>
          <p:cNvSpPr txBox="1"/>
          <p:nvPr/>
        </p:nvSpPr>
        <p:spPr>
          <a:xfrm>
            <a:off x="533520" y="2605680"/>
            <a:ext cx="5199190" cy="472320"/>
          </a:xfrm>
          <a:prstGeom prst="rect">
            <a:avLst/>
          </a:prstGeom>
          <a:noFill/>
          <a:ln w="0">
            <a:noFill/>
          </a:ln>
        </p:spPr>
        <p:txBody>
          <a:bodyPr lIns="90000" tIns="45000" rIns="90000" bIns="45000" anchor="ctr">
            <a:noAutofit/>
          </a:bodyPr>
          <a:lstStyle/>
          <a:p>
            <a:pPr>
              <a:lnSpc>
                <a:spcPct val="110000"/>
              </a:lnSpc>
              <a:buNone/>
            </a:pPr>
            <a:r>
              <a:rPr lang="de-DE" sz="2800" b="1" strike="noStrike" spc="-1" dirty="0">
                <a:solidFill>
                  <a:srgbClr val="05668D"/>
                </a:solidFill>
                <a:latin typeface="Open Sans Extrabold"/>
                <a:ea typeface="Open Sans Extrabold"/>
              </a:rPr>
              <a:t>EduTrain Portal</a:t>
            </a:r>
            <a:endParaRPr lang="en-US" sz="2800" strike="noStrike" spc="-1" dirty="0">
              <a:latin typeface="Open Sans Light" pitchFamily="2" charset="0"/>
            </a:endParaRPr>
          </a:p>
        </p:txBody>
      </p:sp>
      <p:sp>
        <p:nvSpPr>
          <p:cNvPr id="2" name="Textfeld 39">
            <a:extLst>
              <a:ext uri="{FF2B5EF4-FFF2-40B4-BE49-F238E27FC236}">
                <a16:creationId xmlns:a16="http://schemas.microsoft.com/office/drawing/2014/main" id="{96D71B6B-1988-6E98-B0BF-9395907E6F2D}"/>
              </a:ext>
            </a:extLst>
          </p:cNvPr>
          <p:cNvSpPr/>
          <p:nvPr/>
        </p:nvSpPr>
        <p:spPr>
          <a:xfrm>
            <a:off x="9416123" y="6150679"/>
            <a:ext cx="2742480" cy="306323"/>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de-DE" sz="1400" u="sng" strike="noStrike" spc="-1" dirty="0">
                <a:solidFill>
                  <a:srgbClr val="05668D"/>
                </a:solidFill>
                <a:uFillTx/>
                <a:latin typeface="Open Sans" panose="020B0606030504020204" pitchFamily="34" charset="0"/>
                <a:ea typeface="Open Sans" panose="020B0606030504020204" pitchFamily="34" charset="0"/>
                <a:cs typeface="Open Sans" panose="020B0606030504020204" pitchFamily="34" charset="0"/>
                <a:hlinkClick r:id="rId8"/>
              </a:rPr>
              <a:t>https://</a:t>
            </a:r>
            <a:r>
              <a:rPr lang="de-DE" sz="1400" u="sng" spc="-1" dirty="0">
                <a:solidFill>
                  <a:srgbClr val="05668D"/>
                </a:solidFill>
                <a:latin typeface="Open Sans" panose="020B0606030504020204" pitchFamily="34" charset="0"/>
                <a:ea typeface="Open Sans" panose="020B0606030504020204" pitchFamily="34" charset="0"/>
                <a:cs typeface="Open Sans" panose="020B0606030504020204" pitchFamily="34" charset="0"/>
                <a:hlinkClick r:id="rId8"/>
              </a:rPr>
              <a:t>edutrain</a:t>
            </a:r>
            <a:r>
              <a:rPr lang="de-DE" sz="1400" u="sng" strike="noStrike" spc="-1" dirty="0">
                <a:solidFill>
                  <a:srgbClr val="05668D"/>
                </a:solidFill>
                <a:uFillTx/>
                <a:latin typeface="Open Sans" panose="020B0606030504020204" pitchFamily="34" charset="0"/>
                <a:ea typeface="Open Sans" panose="020B0606030504020204" pitchFamily="34" charset="0"/>
                <a:cs typeface="Open Sans" panose="020B0606030504020204" pitchFamily="34" charset="0"/>
                <a:hlinkClick r:id="rId8"/>
              </a:rPr>
              <a:t>.nfdi4earth.de/</a:t>
            </a:r>
            <a:r>
              <a:rPr lang="de-DE" sz="1400" u="sng" strike="noStrike" spc="-1" dirty="0">
                <a:solidFill>
                  <a:srgbClr val="05668D"/>
                </a:solidFill>
                <a:uFillTx/>
                <a:latin typeface="Open Sans" panose="020B0606030504020204" pitchFamily="34" charset="0"/>
                <a:ea typeface="Open Sans" panose="020B0606030504020204" pitchFamily="34" charset="0"/>
                <a:cs typeface="Open Sans" panose="020B0606030504020204" pitchFamily="34" charset="0"/>
              </a:rPr>
              <a:t> </a:t>
            </a:r>
            <a:r>
              <a:rPr lang="de-DE" sz="140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endParaRPr lang="en-US" sz="1400" strike="noStrike" spc="-1" dirty="0">
              <a:latin typeface="Open Sans" panose="020B0606030504020204" pitchFamily="34" charset="0"/>
              <a:ea typeface="Open Sans" panose="020B0606030504020204" pitchFamily="34" charset="0"/>
              <a:cs typeface="Open Sans" panose="020B0606030504020204" pitchFamily="34" charset="0"/>
            </a:endParaRPr>
          </a:p>
        </p:txBody>
      </p:sp>
      <p:pic>
        <p:nvPicPr>
          <p:cNvPr id="24" name="Grafik 23">
            <a:extLst>
              <a:ext uri="{FF2B5EF4-FFF2-40B4-BE49-F238E27FC236}">
                <a16:creationId xmlns:a16="http://schemas.microsoft.com/office/drawing/2014/main" id="{E72F9904-9F69-E55C-6FB1-AE43F95E1A7A}"/>
              </a:ext>
            </a:extLst>
          </p:cNvPr>
          <p:cNvPicPr>
            <a:picLocks noChangeAspect="1"/>
          </p:cNvPicPr>
          <p:nvPr/>
        </p:nvPicPr>
        <p:blipFill>
          <a:blip r:embed="rId9">
            <a:clrChange>
              <a:clrFrom>
                <a:srgbClr val="EEFAFB"/>
              </a:clrFrom>
              <a:clrTo>
                <a:srgbClr val="EEFAFB">
                  <a:alpha val="0"/>
                </a:srgbClr>
              </a:clrTo>
            </a:clrChange>
          </a:blip>
          <a:stretch>
            <a:fillRect/>
          </a:stretch>
        </p:blipFill>
        <p:spPr>
          <a:xfrm>
            <a:off x="2917920" y="1073610"/>
            <a:ext cx="370800" cy="324450"/>
          </a:xfrm>
          <a:prstGeom prst="rect">
            <a:avLst/>
          </a:prstGeom>
        </p:spPr>
      </p:pic>
      <p:pic>
        <p:nvPicPr>
          <p:cNvPr id="25" name="Grafik 24">
            <a:extLst>
              <a:ext uri="{FF2B5EF4-FFF2-40B4-BE49-F238E27FC236}">
                <a16:creationId xmlns:a16="http://schemas.microsoft.com/office/drawing/2014/main" id="{DF754AF2-E06B-F846-AB48-0D3E8E11BCC3}"/>
              </a:ext>
            </a:extLst>
          </p:cNvPr>
          <p:cNvPicPr>
            <a:picLocks noChangeAspect="1"/>
          </p:cNvPicPr>
          <p:nvPr/>
        </p:nvPicPr>
        <p:blipFill>
          <a:blip r:embed="rId9">
            <a:clrChange>
              <a:clrFrom>
                <a:srgbClr val="EEFAFB"/>
              </a:clrFrom>
              <a:clrTo>
                <a:srgbClr val="EEFAFB">
                  <a:alpha val="0"/>
                </a:srgbClr>
              </a:clrTo>
            </a:clrChange>
          </a:blip>
          <a:stretch>
            <a:fillRect/>
          </a:stretch>
        </p:blipFill>
        <p:spPr>
          <a:xfrm>
            <a:off x="3874882" y="1073610"/>
            <a:ext cx="370800" cy="324450"/>
          </a:xfrm>
          <a:prstGeom prst="rect">
            <a:avLst/>
          </a:prstGeom>
        </p:spPr>
      </p:pic>
      <p:pic>
        <p:nvPicPr>
          <p:cNvPr id="26" name="Grafik 25">
            <a:extLst>
              <a:ext uri="{FF2B5EF4-FFF2-40B4-BE49-F238E27FC236}">
                <a16:creationId xmlns:a16="http://schemas.microsoft.com/office/drawing/2014/main" id="{60365D1B-12EE-90AB-2C99-084925611207}"/>
              </a:ext>
            </a:extLst>
          </p:cNvPr>
          <p:cNvPicPr>
            <a:picLocks noChangeAspect="1"/>
          </p:cNvPicPr>
          <p:nvPr/>
        </p:nvPicPr>
        <p:blipFill>
          <a:blip r:embed="rId9">
            <a:clrChange>
              <a:clrFrom>
                <a:srgbClr val="EEFAFB"/>
              </a:clrFrom>
              <a:clrTo>
                <a:srgbClr val="EEFAFB">
                  <a:alpha val="0"/>
                </a:srgbClr>
              </a:clrTo>
            </a:clrChange>
          </a:blip>
          <a:stretch>
            <a:fillRect/>
          </a:stretch>
        </p:blipFill>
        <p:spPr>
          <a:xfrm>
            <a:off x="5677777" y="1073610"/>
            <a:ext cx="370800" cy="324450"/>
          </a:xfrm>
          <a:prstGeom prst="rect">
            <a:avLst/>
          </a:prstGeom>
        </p:spPr>
      </p:pic>
      <p:pic>
        <p:nvPicPr>
          <p:cNvPr id="295" name="Grafik 19"/>
          <p:cNvPicPr>
            <a:picLocks noChangeAspect="1"/>
          </p:cNvPicPr>
          <p:nvPr/>
        </p:nvPicPr>
        <p:blipFill>
          <a:blip r:embed="rId10"/>
          <a:srcRect t="1" b="431"/>
          <a:stretch>
            <a:fillRect/>
          </a:stretch>
        </p:blipFill>
        <p:spPr>
          <a:xfrm>
            <a:off x="7493786" y="2506133"/>
            <a:ext cx="4240271" cy="2100788"/>
          </a:xfrm>
          <a:prstGeom prst="rect">
            <a:avLst/>
          </a:prstGeom>
          <a:ln w="0">
            <a:noFill/>
          </a:ln>
          <a:effectLst>
            <a:outerShdw blurRad="291960" dist="138988" dir="2700000" algn="tl" rotWithShape="0">
              <a:srgbClr val="333333">
                <a:alpha val="65000"/>
              </a:srgbClr>
            </a:outerShdw>
          </a:effectLst>
        </p:spPr>
      </p:pic>
      <p:pic>
        <p:nvPicPr>
          <p:cNvPr id="296" name="Picture 7" descr="A screenshot of a computer&#10;&#10;AI-generated content may be incorrect."/>
          <p:cNvPicPr/>
          <p:nvPr/>
        </p:nvPicPr>
        <p:blipFill>
          <a:blip r:embed="rId11"/>
          <a:srcRect l="13459" t="12160" b="20467"/>
          <a:stretch>
            <a:fillRect/>
          </a:stretch>
        </p:blipFill>
        <p:spPr>
          <a:xfrm>
            <a:off x="8942687" y="3522792"/>
            <a:ext cx="3226407" cy="2558061"/>
          </a:xfrm>
          <a:prstGeom prst="rect">
            <a:avLst/>
          </a:prstGeom>
          <a:ln w="0">
            <a:noFill/>
          </a:ln>
          <a:effectLst>
            <a:outerShdw blurRad="291960" dist="37674" dir="2700000" algn="tl" rotWithShape="0">
              <a:srgbClr val="000000">
                <a:alpha val="65000"/>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3F5F"/>
      </a:dk2>
      <a:lt2>
        <a:srgbClr val="D0D0D0"/>
      </a:lt2>
      <a:accent1>
        <a:srgbClr val="05668D"/>
      </a:accent1>
      <a:accent2>
        <a:srgbClr val="C0D6DF"/>
      </a:accent2>
      <a:accent3>
        <a:srgbClr val="E5AC0C"/>
      </a:accent3>
      <a:accent4>
        <a:srgbClr val="A4E5EC"/>
      </a:accent4>
      <a:accent5>
        <a:srgbClr val="0485B1"/>
      </a:accent5>
      <a:accent6>
        <a:srgbClr val="81CA4F"/>
      </a:accent6>
      <a:hlink>
        <a:srgbClr val="05668D"/>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3F5F"/>
      </a:dk2>
      <a:lt2>
        <a:srgbClr val="D0D0D0"/>
      </a:lt2>
      <a:accent1>
        <a:srgbClr val="05668D"/>
      </a:accent1>
      <a:accent2>
        <a:srgbClr val="C0D6DF"/>
      </a:accent2>
      <a:accent3>
        <a:srgbClr val="E5AC0C"/>
      </a:accent3>
      <a:accent4>
        <a:srgbClr val="A4E5EC"/>
      </a:accent4>
      <a:accent5>
        <a:srgbClr val="0485B1"/>
      </a:accent5>
      <a:accent6>
        <a:srgbClr val="81CA4F"/>
      </a:accent6>
      <a:hlink>
        <a:srgbClr val="05668D"/>
      </a:hlink>
      <a:folHlink>
        <a:srgbClr val="4D4D4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3F5F"/>
      </a:dk2>
      <a:lt2>
        <a:srgbClr val="D0D0D0"/>
      </a:lt2>
      <a:accent1>
        <a:srgbClr val="05668D"/>
      </a:accent1>
      <a:accent2>
        <a:srgbClr val="C0D6DF"/>
      </a:accent2>
      <a:accent3>
        <a:srgbClr val="E5AC0C"/>
      </a:accent3>
      <a:accent4>
        <a:srgbClr val="A4E5EC"/>
      </a:accent4>
      <a:accent5>
        <a:srgbClr val="0485B1"/>
      </a:accent5>
      <a:accent6>
        <a:srgbClr val="81CA4F"/>
      </a:accent6>
      <a:hlink>
        <a:srgbClr val="05668D"/>
      </a:hlink>
      <a:folHlink>
        <a:srgbClr val="4D4D4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3F5F"/>
      </a:dk2>
      <a:lt2>
        <a:srgbClr val="D0D0D0"/>
      </a:lt2>
      <a:accent1>
        <a:srgbClr val="05668D"/>
      </a:accent1>
      <a:accent2>
        <a:srgbClr val="C0D6DF"/>
      </a:accent2>
      <a:accent3>
        <a:srgbClr val="E5AC0C"/>
      </a:accent3>
      <a:accent4>
        <a:srgbClr val="A4E5EC"/>
      </a:accent4>
      <a:accent5>
        <a:srgbClr val="0485B1"/>
      </a:accent5>
      <a:accent6>
        <a:srgbClr val="81CA4F"/>
      </a:accent6>
      <a:hlink>
        <a:srgbClr val="05668D"/>
      </a:hlink>
      <a:folHlink>
        <a:srgbClr val="4D4D4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5fbe081-8c27-46c0-9031-e68a5f5bcdd1">MTTQEVRXSVUE-1224001432-1485</_dlc_DocId>
    <_dlc_DocIdUrl xmlns="05fbe081-8c27-46c0-9031-e68a5f5bcdd1">
      <Url>https://sharepoint.tu-dresden.de/projects/nfdi4earth/_layouts/15/DocIdRedir.aspx?ID=MTTQEVRXSVUE-1224001432-1485</Url>
      <Description>MTTQEVRXSVUE-1224001432-1485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12C8622E658F7438773FE268164C877" ma:contentTypeVersion="2" ma:contentTypeDescription="Ein neues Dokument erstellen." ma:contentTypeScope="" ma:versionID="e2a96dcf54916764d7d91ae924f23ec2">
  <xsd:schema xmlns:xsd="http://www.w3.org/2001/XMLSchema" xmlns:xs="http://www.w3.org/2001/XMLSchema" xmlns:p="http://schemas.microsoft.com/office/2006/metadata/properties" xmlns:ns2="05fbe081-8c27-46c0-9031-e68a5f5bcdd1" targetNamespace="http://schemas.microsoft.com/office/2006/metadata/properties" ma:root="true" ma:fieldsID="146dceade6a72a63d98b79fc2a9d8f79" ns2:_="">
    <xsd:import namespace="05fbe081-8c27-46c0-9031-e68a5f5bcdd1"/>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be081-8c27-46c0-9031-e68a5f5bcdd1"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FD0625-BC93-412F-919D-3B52F4EF4D78}">
  <ds:schemaRefs>
    <ds:schemaRef ds:uri="http://schemas.microsoft.com/office/2006/metadata/properties"/>
    <ds:schemaRef ds:uri="http://schemas.microsoft.com/office/infopath/2007/PartnerControls"/>
    <ds:schemaRef ds:uri="05fbe081-8c27-46c0-9031-e68a5f5bcdd1"/>
  </ds:schemaRefs>
</ds:datastoreItem>
</file>

<file path=customXml/itemProps2.xml><?xml version="1.0" encoding="utf-8"?>
<ds:datastoreItem xmlns:ds="http://schemas.openxmlformats.org/officeDocument/2006/customXml" ds:itemID="{24F3A515-7A43-4A03-BE1F-00B427C98E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fbe081-8c27-46c0-9031-e68a5f5bcd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480315-EDD2-477F-8081-014377FE65F1}">
  <ds:schemaRefs>
    <ds:schemaRef ds:uri="http://schemas.microsoft.com/sharepoint/events"/>
  </ds:schemaRefs>
</ds:datastoreItem>
</file>

<file path=customXml/itemProps4.xml><?xml version="1.0" encoding="utf-8"?>
<ds:datastoreItem xmlns:ds="http://schemas.openxmlformats.org/officeDocument/2006/customXml" ds:itemID="{74DEC60E-A223-45C1-AD6C-37CBBFCEEA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1969</Words>
  <Application>Microsoft Office PowerPoint</Application>
  <PresentationFormat>Breitbild</PresentationFormat>
  <Paragraphs>200</Paragraphs>
  <Slides>16</Slides>
  <Notes>13</Notes>
  <HiddenSlides>0</HiddenSlides>
  <MMClips>0</MMClips>
  <ScaleCrop>false</ScaleCrop>
  <HeadingPairs>
    <vt:vector size="4" baseType="variant">
      <vt:variant>
        <vt:lpstr>Design</vt:lpstr>
      </vt:variant>
      <vt:variant>
        <vt:i4>3</vt:i4>
      </vt:variant>
      <vt:variant>
        <vt:lpstr>Folientitel</vt:lpstr>
      </vt:variant>
      <vt:variant>
        <vt:i4>16</vt:i4>
      </vt:variant>
    </vt:vector>
  </HeadingPairs>
  <TitlesOfParts>
    <vt:vector size="19" baseType="lpstr">
      <vt:lpstr>Office Theme</vt:lpstr>
      <vt:lpstr>Office Theme</vt:lpstr>
      <vt:lpstr>Office Theme</vt:lpstr>
      <vt:lpstr>PowerPoint-Präsentation</vt:lpstr>
      <vt:lpstr>PowerPoint-Präsentation</vt:lpstr>
      <vt:lpstr>NFDI4Earth</vt:lpstr>
      <vt:lpstr>PowerPoint-Präsentation</vt:lpstr>
      <vt:lpstr>Core Services developed by the Consortium</vt:lpstr>
      <vt:lpstr>PowerPoint-Präsentation</vt:lpstr>
      <vt:lpstr>Core Services connect NFDI4Earth Service Portfolio</vt:lpstr>
      <vt:lpstr>OneStop4All</vt:lpstr>
      <vt:lpstr>Education &amp; Training</vt:lpstr>
      <vt:lpstr>PowerPoint-Präsentation</vt:lpstr>
      <vt:lpstr>The NFDI4Earth Consortium in 2026</vt:lpstr>
      <vt:lpstr>NFDI4Earth Knowledge Hub</vt:lpstr>
      <vt:lpstr>NFDI4Earth Label for Data Repositories</vt:lpstr>
      <vt:lpstr>NFDI4Earth Commitment for Organisations &amp; Individuals</vt:lpstr>
      <vt:lpstr>NFDI4Earth 2026+</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Research Data Infrastructure for Earth System Sciences</dc:title>
  <dc:subject/>
  <dc:creator/>
  <dc:description/>
  <cp:lastModifiedBy>Christin Henzen</cp:lastModifiedBy>
  <cp:revision>67</cp:revision>
  <dcterms:created xsi:type="dcterms:W3CDTF">2022-07-07T07:58:49Z</dcterms:created>
  <dcterms:modified xsi:type="dcterms:W3CDTF">2026-04-08T13:04:54Z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0x010100B12C8622E658F7438773FE268164C877</vt:lpwstr>
  </property>
  <property fmtid="{D5CDD505-2E9C-101B-9397-08002B2CF9AE}" pid="3" name="HiddenSlides">
    <vt:i4>1</vt:i4>
  </property>
  <property fmtid="{D5CDD505-2E9C-101B-9397-08002B2CF9AE}" pid="4" name="Notes">
    <vt:i4>87</vt:i4>
  </property>
  <property fmtid="{D5CDD505-2E9C-101B-9397-08002B2CF9AE}" pid="5" name="PresentationFormat">
    <vt:lpwstr>Breitbild</vt:lpwstr>
  </property>
  <property fmtid="{D5CDD505-2E9C-101B-9397-08002B2CF9AE}" pid="6" name="Slides">
    <vt:i4>111</vt:i4>
  </property>
  <property fmtid="{D5CDD505-2E9C-101B-9397-08002B2CF9AE}" pid="7" name="_dlc_DocIdItemGuid">
    <vt:lpwstr>929fdf7b-9664-49eb-8456-0965e6fa2223</vt:lpwstr>
  </property>
</Properties>
</file>